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8" r:id="rId2"/>
    <p:sldId id="259" r:id="rId3"/>
    <p:sldId id="272" r:id="rId4"/>
    <p:sldId id="263" r:id="rId5"/>
    <p:sldId id="266" r:id="rId6"/>
    <p:sldId id="274" r:id="rId7"/>
    <p:sldId id="264" r:id="rId8"/>
    <p:sldId id="273" r:id="rId9"/>
    <p:sldId id="261" r:id="rId10"/>
    <p:sldId id="262" r:id="rId11"/>
    <p:sldId id="279" r:id="rId12"/>
    <p:sldId id="280" r:id="rId13"/>
    <p:sldId id="281" r:id="rId14"/>
    <p:sldId id="276" r:id="rId15"/>
    <p:sldId id="283" r:id="rId16"/>
    <p:sldId id="268" r:id="rId17"/>
    <p:sldId id="282" r:id="rId18"/>
    <p:sldId id="275" r:id="rId19"/>
    <p:sldId id="277" r:id="rId20"/>
    <p:sldId id="267" r:id="rId21"/>
    <p:sldId id="260"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965" y="-6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9B47578-EAB0-4901-A577-386619DCD224}" type="datetimeFigureOut">
              <a:rPr lang="en-US" smtClean="0"/>
              <a:pPr/>
              <a:t>4/16/2015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81CC87D-E115-4B1E-B162-EF036D421B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z="1800" dirty="0">
              <a:latin typeface="Calibri" charset="0"/>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cs typeface="Arial" charset="0"/>
              </a:defRPr>
            </a:lvl1pPr>
            <a:lvl2pPr marL="757066" indent="-291179" eaLnBrk="0" hangingPunct="0">
              <a:defRPr>
                <a:solidFill>
                  <a:schemeClr val="tx1"/>
                </a:solidFill>
                <a:latin typeface="Arial" charset="0"/>
                <a:ea typeface="Arial" charset="0"/>
                <a:cs typeface="Arial" charset="0"/>
              </a:defRPr>
            </a:lvl2pPr>
            <a:lvl3pPr marL="1164717" indent="-232943" eaLnBrk="0" hangingPunct="0">
              <a:defRPr>
                <a:solidFill>
                  <a:schemeClr val="tx1"/>
                </a:solidFill>
                <a:latin typeface="Arial" charset="0"/>
                <a:ea typeface="Arial" charset="0"/>
                <a:cs typeface="Arial" charset="0"/>
              </a:defRPr>
            </a:lvl3pPr>
            <a:lvl4pPr marL="1630604" indent="-232943" eaLnBrk="0" hangingPunct="0">
              <a:defRPr>
                <a:solidFill>
                  <a:schemeClr val="tx1"/>
                </a:solidFill>
                <a:latin typeface="Arial" charset="0"/>
                <a:ea typeface="Arial" charset="0"/>
                <a:cs typeface="Arial" charset="0"/>
              </a:defRPr>
            </a:lvl4pPr>
            <a:lvl5pPr marL="2096491" indent="-232943" eaLnBrk="0" hangingPunct="0">
              <a:defRPr>
                <a:solidFill>
                  <a:schemeClr val="tx1"/>
                </a:solidFill>
                <a:latin typeface="Arial" charset="0"/>
                <a:ea typeface="Arial" charset="0"/>
                <a:cs typeface="Arial" charset="0"/>
              </a:defRPr>
            </a:lvl5pPr>
            <a:lvl6pPr marL="2562377" indent="-232943" eaLnBrk="0" fontAlgn="base" hangingPunct="0">
              <a:spcBef>
                <a:spcPct val="0"/>
              </a:spcBef>
              <a:spcAft>
                <a:spcPct val="0"/>
              </a:spcAft>
              <a:defRPr>
                <a:solidFill>
                  <a:schemeClr val="tx1"/>
                </a:solidFill>
                <a:latin typeface="Arial" charset="0"/>
                <a:ea typeface="Arial" charset="0"/>
                <a:cs typeface="Arial" charset="0"/>
              </a:defRPr>
            </a:lvl6pPr>
            <a:lvl7pPr marL="3028264" indent="-232943" eaLnBrk="0" fontAlgn="base" hangingPunct="0">
              <a:spcBef>
                <a:spcPct val="0"/>
              </a:spcBef>
              <a:spcAft>
                <a:spcPct val="0"/>
              </a:spcAft>
              <a:defRPr>
                <a:solidFill>
                  <a:schemeClr val="tx1"/>
                </a:solidFill>
                <a:latin typeface="Arial" charset="0"/>
                <a:ea typeface="Arial" charset="0"/>
                <a:cs typeface="Arial" charset="0"/>
              </a:defRPr>
            </a:lvl7pPr>
            <a:lvl8pPr marL="3494151" indent="-232943" eaLnBrk="0" fontAlgn="base" hangingPunct="0">
              <a:spcBef>
                <a:spcPct val="0"/>
              </a:spcBef>
              <a:spcAft>
                <a:spcPct val="0"/>
              </a:spcAft>
              <a:defRPr>
                <a:solidFill>
                  <a:schemeClr val="tx1"/>
                </a:solidFill>
                <a:latin typeface="Arial" charset="0"/>
                <a:ea typeface="Arial" charset="0"/>
                <a:cs typeface="Arial" charset="0"/>
              </a:defRPr>
            </a:lvl8pPr>
            <a:lvl9pPr marL="3960038" indent="-232943"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BAAB3520-1EA2-704C-B2DB-F687BDC54196}" type="slidenum">
              <a:rPr lang="en-US"/>
              <a:pPr eaLnBrk="1" hangingPunct="1"/>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3B55A8-A3B2-4A91-A767-7CD77DB7445C}" type="datetimeFigureOut">
              <a:rPr lang="en-US" smtClean="0"/>
              <a:pPr/>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3B55A8-A3B2-4A91-A767-7CD77DB7445C}" type="datetimeFigureOut">
              <a:rPr lang="en-US" smtClean="0"/>
              <a:pPr/>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3B55A8-A3B2-4A91-A767-7CD77DB7445C}" type="datetimeFigureOut">
              <a:rPr lang="en-US" smtClean="0"/>
              <a:pPr/>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3B55A8-A3B2-4A91-A767-7CD77DB7445C}" type="datetimeFigureOut">
              <a:rPr lang="en-US" smtClean="0"/>
              <a:pPr/>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3B55A8-A3B2-4A91-A767-7CD77DB7445C}" type="datetimeFigureOut">
              <a:rPr lang="en-US" smtClean="0"/>
              <a:pPr/>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3B55A8-A3B2-4A91-A767-7CD77DB7445C}" type="datetimeFigureOut">
              <a:rPr lang="en-US" smtClean="0"/>
              <a:pPr/>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3B55A8-A3B2-4A91-A767-7CD77DB7445C}" type="datetimeFigureOut">
              <a:rPr lang="en-US" smtClean="0"/>
              <a:pPr/>
              <a:t>4/16/2015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3B55A8-A3B2-4A91-A767-7CD77DB7445C}" type="datetimeFigureOut">
              <a:rPr lang="en-US" smtClean="0"/>
              <a:pPr/>
              <a:t>4/16/2015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3B55A8-A3B2-4A91-A767-7CD77DB7445C}" type="datetimeFigureOut">
              <a:rPr lang="en-US" smtClean="0"/>
              <a:pPr/>
              <a:t>4/16/2015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3B55A8-A3B2-4A91-A767-7CD77DB7445C}" type="datetimeFigureOut">
              <a:rPr lang="en-US" smtClean="0"/>
              <a:pPr/>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3B55A8-A3B2-4A91-A767-7CD77DB7445C}" type="datetimeFigureOut">
              <a:rPr lang="en-US" smtClean="0"/>
              <a:pPr/>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48C33-CB08-4D67-A290-A144310D2E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B55A8-A3B2-4A91-A767-7CD77DB7445C}" type="datetimeFigureOut">
              <a:rPr lang="en-US" smtClean="0"/>
              <a:pPr/>
              <a:t>4/16/2015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F48C33-CB08-4D67-A290-A144310D2E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KYEM PPT Title slide.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sp>
        <p:nvSpPr>
          <p:cNvPr id="2052" name="TextBox 7"/>
          <p:cNvSpPr txBox="1">
            <a:spLocks noChangeArrowheads="1"/>
          </p:cNvSpPr>
          <p:nvPr/>
        </p:nvSpPr>
        <p:spPr bwMode="auto">
          <a:xfrm>
            <a:off x="990600" y="3810000"/>
            <a:ext cx="7086600" cy="30162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US" sz="4000" b="1" dirty="0" smtClean="0"/>
              <a:t>Update of Requests for Disaster Declarations and Recent Rain Events</a:t>
            </a:r>
          </a:p>
          <a:p>
            <a:pPr algn="ctr" eaLnBrk="1" hangingPunct="1"/>
            <a:r>
              <a:rPr lang="en-US" sz="3000" b="1" dirty="0" smtClean="0"/>
              <a:t>April 16, 2015</a:t>
            </a:r>
            <a:endParaRPr lang="en-US" sz="3000" b="1" dirty="0" smtClean="0"/>
          </a:p>
          <a:p>
            <a:pPr algn="ctr" eaLnBrk="1" hangingPunct="1"/>
            <a:endParaRPr lang="en-US" sz="4000" b="1" dirty="0" smtClean="0"/>
          </a:p>
        </p:txBody>
      </p:sp>
    </p:spTree>
    <p:extLst>
      <p:ext uri="{BB962C8B-B14F-4D97-AF65-F5344CB8AC3E}">
        <p14:creationId xmlns:p14="http://schemas.microsoft.com/office/powerpoint/2010/main" xmlns="" val="2779272892"/>
      </p:ext>
    </p:extLst>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2209800" y="3276600"/>
            <a:ext cx="6705600" cy="1143000"/>
          </a:xfrm>
        </p:spPr>
        <p:txBody>
          <a:bodyPr numCol="3">
            <a:noAutofit/>
          </a:bodyPr>
          <a:lstStyle/>
          <a:p>
            <a:pPr algn="l"/>
            <a:r>
              <a:rPr lang="en-US" sz="2400" b="1" dirty="0" smtClean="0"/>
              <a:t/>
            </a:r>
            <a:br>
              <a:rPr lang="en-US" sz="2400" b="1" dirty="0" smtClean="0"/>
            </a:br>
            <a:r>
              <a:rPr lang="en-US" sz="2400" b="1" dirty="0" smtClean="0"/>
              <a:t/>
            </a:r>
            <a:br>
              <a:rPr lang="en-US" sz="2400" b="1" dirty="0" smtClean="0"/>
            </a:br>
            <a:endParaRPr lang="en-US" sz="2400" b="1" dirty="0"/>
          </a:p>
        </p:txBody>
      </p:sp>
      <p:sp>
        <p:nvSpPr>
          <p:cNvPr id="8" name="Rectangle 7"/>
          <p:cNvSpPr/>
          <p:nvPr/>
        </p:nvSpPr>
        <p:spPr>
          <a:xfrm>
            <a:off x="381000" y="1600200"/>
            <a:ext cx="8153400" cy="4001095"/>
          </a:xfrm>
          <a:prstGeom prst="rect">
            <a:avLst/>
          </a:prstGeom>
        </p:spPr>
        <p:txBody>
          <a:bodyPr wrap="square">
            <a:spAutoFit/>
          </a:bodyPr>
          <a:lstStyle/>
          <a:p>
            <a:r>
              <a:rPr lang="en-US" sz="3000" b="1" dirty="0" smtClean="0"/>
              <a:t>Damages to Roads and Bridges:</a:t>
            </a:r>
          </a:p>
          <a:p>
            <a:endParaRPr lang="en-US" sz="2800" b="1" dirty="0" smtClean="0"/>
          </a:p>
          <a:p>
            <a:r>
              <a:rPr lang="en-US" sz="2800" b="1" dirty="0" smtClean="0"/>
              <a:t>For bridges over 20' to be eligible for FEMA funding:  You must have proof that the bridge has received regular inspections by KY Transportation Cabinet.</a:t>
            </a:r>
          </a:p>
          <a:p>
            <a:endParaRPr lang="en-US" sz="2800" b="1" dirty="0" smtClean="0"/>
          </a:p>
          <a:p>
            <a:r>
              <a:rPr lang="en-US" sz="2800" b="1" dirty="0" smtClean="0"/>
              <a:t>Ensure you have maintenance records to prove pre-disaster condition of roadways.</a:t>
            </a:r>
            <a:endParaRPr lang="en-US" sz="2800" b="1" dirty="0" smtClean="0"/>
          </a:p>
          <a:p>
            <a:r>
              <a:rPr lang="en-US" sz="2800" b="1" dirty="0" smtClean="0"/>
              <a:t>  </a:t>
            </a:r>
            <a:endParaRPr lang="en-US" sz="2800"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2209800" y="3276600"/>
            <a:ext cx="6705600" cy="1143000"/>
          </a:xfrm>
        </p:spPr>
        <p:txBody>
          <a:bodyPr numCol="3">
            <a:noAutofit/>
          </a:bodyPr>
          <a:lstStyle/>
          <a:p>
            <a:pPr algn="l"/>
            <a:r>
              <a:rPr lang="en-US" sz="2400" b="1" dirty="0" smtClean="0"/>
              <a:t/>
            </a:r>
            <a:br>
              <a:rPr lang="en-US" sz="2400" b="1" dirty="0" smtClean="0"/>
            </a:br>
            <a:r>
              <a:rPr lang="en-US" sz="2400" b="1" dirty="0" smtClean="0"/>
              <a:t/>
            </a:r>
            <a:br>
              <a:rPr lang="en-US" sz="2400" b="1" dirty="0" smtClean="0"/>
            </a:br>
            <a:endParaRPr lang="en-US" sz="2400" b="1" dirty="0"/>
          </a:p>
        </p:txBody>
      </p:sp>
      <p:sp>
        <p:nvSpPr>
          <p:cNvPr id="8" name="Rectangle 7"/>
          <p:cNvSpPr/>
          <p:nvPr/>
        </p:nvSpPr>
        <p:spPr>
          <a:xfrm>
            <a:off x="381000" y="1600200"/>
            <a:ext cx="8153400" cy="5416868"/>
          </a:xfrm>
          <a:prstGeom prst="rect">
            <a:avLst/>
          </a:prstGeom>
        </p:spPr>
        <p:txBody>
          <a:bodyPr wrap="square">
            <a:spAutoFit/>
          </a:bodyPr>
          <a:lstStyle/>
          <a:p>
            <a:r>
              <a:rPr lang="en-US" sz="3000" b="1" dirty="0" smtClean="0"/>
              <a:t>Landslides - Temporary Measures:  </a:t>
            </a:r>
          </a:p>
          <a:p>
            <a:r>
              <a:rPr lang="en-US" sz="2600" b="1" dirty="0" smtClean="0"/>
              <a:t>Cost-effective measures are eligible if poses an immediate threat to life, public health and safety or improved public or private properties</a:t>
            </a:r>
          </a:p>
          <a:p>
            <a:r>
              <a:rPr lang="en-US" sz="2600" b="1" dirty="0" smtClean="0"/>
              <a:t> </a:t>
            </a:r>
            <a:r>
              <a:rPr lang="en-US" sz="2600" b="1" dirty="0" smtClean="0"/>
              <a:t>- Temporary Draining</a:t>
            </a:r>
          </a:p>
          <a:p>
            <a:r>
              <a:rPr lang="en-US" sz="2600" b="1" dirty="0" smtClean="0"/>
              <a:t>-  Partial excavation at the head to reduce driving force</a:t>
            </a:r>
          </a:p>
          <a:p>
            <a:r>
              <a:rPr lang="en-US" sz="2600" b="1" dirty="0" smtClean="0"/>
              <a:t>-  Backfilling or buttressing the toe</a:t>
            </a:r>
          </a:p>
          <a:p>
            <a:r>
              <a:rPr lang="en-US" sz="2600" b="1" dirty="0" smtClean="0"/>
              <a:t>-  Installing barriers to redirect debris flow</a:t>
            </a:r>
          </a:p>
          <a:p>
            <a:r>
              <a:rPr lang="en-US" sz="2600" b="1" dirty="0" smtClean="0"/>
              <a:t>-  Temporary relocation of a facility (i.e. road) if cost effective</a:t>
            </a:r>
          </a:p>
          <a:p>
            <a:r>
              <a:rPr lang="en-US" sz="2600" b="1" dirty="0" smtClean="0"/>
              <a:t>-  Site grading</a:t>
            </a:r>
          </a:p>
          <a:p>
            <a:endParaRPr lang="en-US" sz="2800" b="1" dirty="0" smtClean="0"/>
          </a:p>
          <a:p>
            <a:r>
              <a:rPr lang="en-US" sz="2800" b="1" dirty="0" smtClean="0"/>
              <a:t>  </a:t>
            </a:r>
            <a:endParaRPr lang="en-US" sz="2800"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2209800" y="3276600"/>
            <a:ext cx="6705600" cy="1143000"/>
          </a:xfrm>
        </p:spPr>
        <p:txBody>
          <a:bodyPr numCol="3">
            <a:noAutofit/>
          </a:bodyPr>
          <a:lstStyle/>
          <a:p>
            <a:pPr algn="l"/>
            <a:r>
              <a:rPr lang="en-US" sz="2400" b="1" dirty="0" smtClean="0"/>
              <a:t/>
            </a:r>
            <a:br>
              <a:rPr lang="en-US" sz="2400" b="1" dirty="0" smtClean="0"/>
            </a:br>
            <a:r>
              <a:rPr lang="en-US" sz="2400" b="1" dirty="0" smtClean="0"/>
              <a:t/>
            </a:r>
            <a:br>
              <a:rPr lang="en-US" sz="2400" b="1" dirty="0" smtClean="0"/>
            </a:br>
            <a:endParaRPr lang="en-US" sz="2400" b="1" dirty="0"/>
          </a:p>
        </p:txBody>
      </p:sp>
      <p:sp>
        <p:nvSpPr>
          <p:cNvPr id="8" name="Rectangle 7"/>
          <p:cNvSpPr/>
          <p:nvPr/>
        </p:nvSpPr>
        <p:spPr>
          <a:xfrm>
            <a:off x="381000" y="1600200"/>
            <a:ext cx="8153400" cy="3416320"/>
          </a:xfrm>
          <a:prstGeom prst="rect">
            <a:avLst/>
          </a:prstGeom>
        </p:spPr>
        <p:txBody>
          <a:bodyPr wrap="square">
            <a:spAutoFit/>
          </a:bodyPr>
          <a:lstStyle/>
          <a:p>
            <a:r>
              <a:rPr lang="en-US" sz="3000" b="1" dirty="0" smtClean="0"/>
              <a:t>Landslides - Permanent Work:  </a:t>
            </a:r>
          </a:p>
          <a:p>
            <a:r>
              <a:rPr lang="en-US" sz="2600" b="1" dirty="0" smtClean="0"/>
              <a:t>Repairs a facility (i.e. road) damaged by the slide</a:t>
            </a:r>
          </a:p>
          <a:p>
            <a:r>
              <a:rPr lang="en-US" sz="2600" b="1" dirty="0" smtClean="0"/>
              <a:t>-  May need to prove that site was stable before event</a:t>
            </a:r>
          </a:p>
          <a:p>
            <a:r>
              <a:rPr lang="en-US" sz="2600" b="1" dirty="0" smtClean="0"/>
              <a:t>-  Geotechnical studies may be required</a:t>
            </a:r>
          </a:p>
          <a:p>
            <a:r>
              <a:rPr lang="en-US" sz="2600" b="1" dirty="0" smtClean="0"/>
              <a:t>-  If disaster was the only cause of the slide, FEMA will assist with slope stabilization</a:t>
            </a:r>
          </a:p>
          <a:p>
            <a:endParaRPr lang="en-US" sz="2800" b="1" dirty="0" smtClean="0"/>
          </a:p>
          <a:p>
            <a:r>
              <a:rPr lang="en-US" sz="2800" b="1" dirty="0" smtClean="0"/>
              <a:t>  </a:t>
            </a:r>
            <a:endParaRPr lang="en-US" sz="2800"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2209800" y="3276600"/>
            <a:ext cx="6705600" cy="1143000"/>
          </a:xfrm>
        </p:spPr>
        <p:txBody>
          <a:bodyPr numCol="3">
            <a:noAutofit/>
          </a:bodyPr>
          <a:lstStyle/>
          <a:p>
            <a:pPr algn="l"/>
            <a:r>
              <a:rPr lang="en-US" sz="2400" b="1" dirty="0" smtClean="0"/>
              <a:t/>
            </a:r>
            <a:br>
              <a:rPr lang="en-US" sz="2400" b="1" dirty="0" smtClean="0"/>
            </a:br>
            <a:r>
              <a:rPr lang="en-US" sz="2400" b="1" dirty="0" smtClean="0"/>
              <a:t/>
            </a:r>
            <a:br>
              <a:rPr lang="en-US" sz="2400" b="1" dirty="0" smtClean="0"/>
            </a:br>
            <a:endParaRPr lang="en-US" sz="2400" b="1" dirty="0"/>
          </a:p>
        </p:txBody>
      </p:sp>
      <p:sp>
        <p:nvSpPr>
          <p:cNvPr id="8" name="Rectangle 7"/>
          <p:cNvSpPr/>
          <p:nvPr/>
        </p:nvSpPr>
        <p:spPr>
          <a:xfrm>
            <a:off x="381000" y="1600200"/>
            <a:ext cx="8153400" cy="5047536"/>
          </a:xfrm>
          <a:prstGeom prst="rect">
            <a:avLst/>
          </a:prstGeom>
        </p:spPr>
        <p:txBody>
          <a:bodyPr wrap="square">
            <a:spAutoFit/>
          </a:bodyPr>
          <a:lstStyle/>
          <a:p>
            <a:r>
              <a:rPr lang="en-US" sz="3000" b="1" dirty="0" smtClean="0"/>
              <a:t>406 Mitigation Opportunities:  </a:t>
            </a:r>
            <a:endParaRPr lang="en-US" sz="2600" b="1" dirty="0" smtClean="0"/>
          </a:p>
          <a:p>
            <a:r>
              <a:rPr lang="en-US" sz="2600" b="1" dirty="0" smtClean="0"/>
              <a:t>Examine every damaged facility site for mitigation opportunities:</a:t>
            </a:r>
          </a:p>
          <a:p>
            <a:r>
              <a:rPr lang="en-US" sz="2600" b="1" dirty="0" smtClean="0"/>
              <a:t>	</a:t>
            </a:r>
            <a:r>
              <a:rPr lang="en-US" sz="2600" b="1" dirty="0" smtClean="0"/>
              <a:t>-  Increased culvert sizes</a:t>
            </a:r>
          </a:p>
          <a:p>
            <a:r>
              <a:rPr lang="en-US" sz="2600" b="1" dirty="0" smtClean="0"/>
              <a:t>	</a:t>
            </a:r>
            <a:r>
              <a:rPr lang="en-US" sz="2600" b="1" dirty="0" smtClean="0"/>
              <a:t>-  Ditching</a:t>
            </a:r>
          </a:p>
          <a:p>
            <a:r>
              <a:rPr lang="en-US" sz="2600" b="1" dirty="0" smtClean="0"/>
              <a:t>	</a:t>
            </a:r>
          </a:p>
          <a:p>
            <a:r>
              <a:rPr lang="en-US" sz="3000" b="1" dirty="0" smtClean="0"/>
              <a:t>404 Mitigation Opportunities</a:t>
            </a:r>
          </a:p>
          <a:p>
            <a:r>
              <a:rPr lang="en-US" sz="2600" b="1" dirty="0" smtClean="0"/>
              <a:t>What can be done to lessen the impact on citizens from future disaster events?	</a:t>
            </a:r>
          </a:p>
          <a:p>
            <a:r>
              <a:rPr lang="en-US" sz="2600" b="1" dirty="0" smtClean="0"/>
              <a:t>	</a:t>
            </a:r>
            <a:r>
              <a:rPr lang="en-US" sz="2600" b="1" dirty="0" smtClean="0"/>
              <a:t>-  Buyout of homes which have had repetitive 	flooding</a:t>
            </a:r>
          </a:p>
          <a:p>
            <a:r>
              <a:rPr lang="en-US" sz="2800" b="1" dirty="0" smtClean="0"/>
              <a:t>  </a:t>
            </a:r>
            <a:endParaRPr lang="en-US" sz="2800"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152400" y="2590800"/>
            <a:ext cx="8686800" cy="3200400"/>
          </a:xfrm>
        </p:spPr>
        <p:txBody>
          <a:bodyPr numCol="1">
            <a:noAutofit/>
          </a:bodyPr>
          <a:lstStyle/>
          <a:p>
            <a:pPr algn="l"/>
            <a:r>
              <a:rPr lang="en-US" sz="3000" b="1" dirty="0" smtClean="0"/>
              <a:t>Damage Assessment Forms:</a:t>
            </a:r>
            <a:br>
              <a:rPr lang="en-US" sz="3000" b="1" dirty="0" smtClean="0"/>
            </a:br>
            <a:r>
              <a:rPr lang="en-US" sz="3000" b="1" dirty="0" smtClean="0"/>
              <a:t>Individual Assistance Form 551</a:t>
            </a:r>
            <a:r>
              <a:rPr lang="en-US" sz="2800" b="1" dirty="0" smtClean="0"/>
              <a:t/>
            </a:r>
            <a:br>
              <a:rPr lang="en-US" sz="2800" b="1" dirty="0" smtClean="0"/>
            </a:br>
            <a:r>
              <a:rPr lang="en-US" sz="2800" dirty="0" smtClean="0"/>
              <a:t>- </a:t>
            </a:r>
            <a:r>
              <a:rPr lang="en-US" sz="2600" b="1" dirty="0" smtClean="0">
                <a:latin typeface="+mn-lt"/>
                <a:cs typeface="Arial" pitchFamily="34" charset="0"/>
              </a:rPr>
              <a:t>Provide name for person conducting damage survey</a:t>
            </a:r>
            <a:br>
              <a:rPr lang="en-US" sz="2600" b="1" dirty="0" smtClean="0">
                <a:latin typeface="+mn-lt"/>
                <a:cs typeface="Arial" pitchFamily="34" charset="0"/>
              </a:rPr>
            </a:br>
            <a:r>
              <a:rPr lang="en-US" sz="2600" b="1" dirty="0" smtClean="0">
                <a:latin typeface="+mn-lt"/>
                <a:cs typeface="Arial" pitchFamily="34" charset="0"/>
              </a:rPr>
              <a:t>- Each residence must be listed separately</a:t>
            </a:r>
            <a:br>
              <a:rPr lang="en-US" sz="2600" b="1" dirty="0" smtClean="0">
                <a:latin typeface="+mn-lt"/>
                <a:cs typeface="Arial" pitchFamily="34" charset="0"/>
              </a:rPr>
            </a:br>
            <a:r>
              <a:rPr lang="en-US" sz="2600" b="1" dirty="0" smtClean="0">
                <a:latin typeface="+mn-lt"/>
                <a:cs typeface="Arial" pitchFamily="34" charset="0"/>
              </a:rPr>
              <a:t>- Every section must be completed for each residence</a:t>
            </a:r>
            <a:br>
              <a:rPr lang="en-US" sz="2600" b="1" dirty="0" smtClean="0">
                <a:latin typeface="+mn-lt"/>
                <a:cs typeface="Arial" pitchFamily="34" charset="0"/>
              </a:rPr>
            </a:br>
            <a:r>
              <a:rPr lang="en-US" sz="2600" b="1" dirty="0" smtClean="0">
                <a:latin typeface="+mn-lt"/>
                <a:cs typeface="Arial" pitchFamily="34" charset="0"/>
              </a:rPr>
              <a:t>- Water Depth is not yes or no: list how much water was  in each level.  Indicate if your are reporting inches or feet</a:t>
            </a:r>
            <a:br>
              <a:rPr lang="en-US" sz="2600" b="1" dirty="0" smtClean="0">
                <a:latin typeface="+mn-lt"/>
                <a:cs typeface="Arial" pitchFamily="34" charset="0"/>
              </a:rPr>
            </a:br>
            <a:r>
              <a:rPr lang="en-US" sz="2600" b="1" dirty="0" smtClean="0">
                <a:latin typeface="+mn-lt"/>
                <a:cs typeface="Arial" pitchFamily="34" charset="0"/>
              </a:rPr>
              <a:t>-  If families are not there when you examine the sites, then you need to estimate income and insurance coverage</a:t>
            </a:r>
            <a:r>
              <a:rPr lang="en-US" sz="2500" b="1" dirty="0" smtClean="0"/>
              <a:t/>
            </a:r>
            <a:br>
              <a:rPr lang="en-US" sz="2500" b="1" dirty="0" smtClean="0"/>
            </a:br>
            <a:r>
              <a:rPr lang="en-US" sz="2500" b="1" dirty="0" smtClean="0"/>
              <a:t/>
            </a:r>
            <a:br>
              <a:rPr lang="en-US" sz="2500" b="1" dirty="0" smtClean="0"/>
            </a:br>
            <a:r>
              <a:rPr lang="en-US" sz="2500" b="1" dirty="0" smtClean="0"/>
              <a:t/>
            </a:r>
            <a:br>
              <a:rPr lang="en-US" sz="2500" b="1" dirty="0" smtClean="0"/>
            </a:br>
            <a:r>
              <a:rPr lang="en-US" sz="2400" b="1" dirty="0" smtClean="0"/>
              <a:t> </a:t>
            </a:r>
            <a:br>
              <a:rPr lang="en-US" sz="2400" b="1" dirty="0" smtClean="0"/>
            </a:br>
            <a:endParaRPr lang="en-US" sz="2400" b="1"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8991599" cy="6858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304800" y="4800600"/>
            <a:ext cx="8686800" cy="1676400"/>
          </a:xfrm>
        </p:spPr>
        <p:txBody>
          <a:bodyPr numCol="1">
            <a:noAutofit/>
          </a:bodyPr>
          <a:lstStyle/>
          <a:p>
            <a:pPr algn="l"/>
            <a:r>
              <a:rPr lang="en-US" sz="2600" b="1" dirty="0" smtClean="0"/>
              <a:t>To Date:  April Storm Joint </a:t>
            </a:r>
            <a:r>
              <a:rPr lang="en-US" sz="2600" b="1" dirty="0" smtClean="0"/>
              <a:t>Damage Assessments </a:t>
            </a:r>
            <a:br>
              <a:rPr lang="en-US" sz="2600" b="1" dirty="0" smtClean="0"/>
            </a:br>
            <a:r>
              <a:rPr lang="en-US" sz="2600" b="1" dirty="0" smtClean="0"/>
              <a:t>Have Been Conducted or Scheduled for:</a:t>
            </a:r>
            <a:r>
              <a:rPr lang="en-US" sz="2800" b="1" dirty="0" smtClean="0"/>
              <a:t/>
            </a:r>
            <a:br>
              <a:rPr lang="en-US" sz="2800" b="1" dirty="0" smtClean="0"/>
            </a:br>
            <a:r>
              <a:rPr lang="en-US" sz="2800" b="1" dirty="0" smtClean="0"/>
              <a:t>       </a:t>
            </a:r>
            <a:r>
              <a:rPr lang="en-US" sz="2800" b="1" u="sng" dirty="0" smtClean="0"/>
              <a:t>PA,    *: PA and IA</a:t>
            </a:r>
            <a:r>
              <a:rPr lang="en-US" sz="2800" b="1" dirty="0" smtClean="0"/>
              <a:t>			</a:t>
            </a:r>
            <a:r>
              <a:rPr lang="en-US" sz="2800" b="1" u="sng" dirty="0" smtClean="0"/>
              <a:t> </a:t>
            </a:r>
            <a:r>
              <a:rPr lang="en-US" sz="2800" b="1" u="sng" dirty="0" smtClean="0"/>
              <a:t>**: IA Only </a:t>
            </a:r>
            <a:r>
              <a:rPr lang="en-US" b="1" dirty="0" smtClean="0"/>
              <a:t/>
            </a:r>
            <a:br>
              <a:rPr lang="en-US" b="1" dirty="0" smtClean="0"/>
            </a:br>
            <a:r>
              <a:rPr lang="en-US" sz="2800" b="1" dirty="0" smtClean="0"/>
              <a:t>Bath *                  Bourbon *		   Carter **</a:t>
            </a:r>
            <a:r>
              <a:rPr lang="en-US" sz="2800" b="1" u="sng" dirty="0" smtClean="0"/>
              <a:t/>
            </a:r>
            <a:br>
              <a:rPr lang="en-US" sz="2800" b="1" u="sng" dirty="0" smtClean="0"/>
            </a:br>
            <a:r>
              <a:rPr lang="en-US" sz="2800" b="1" dirty="0" smtClean="0"/>
              <a:t>Breathitt *          Bullitt          		   Rowan **</a:t>
            </a:r>
            <a:br>
              <a:rPr lang="en-US" sz="2800" b="1" dirty="0" smtClean="0"/>
            </a:br>
            <a:r>
              <a:rPr lang="en-US" sz="2800" b="1" dirty="0" smtClean="0"/>
              <a:t>Elliott  *               Estill			</a:t>
            </a:r>
            <a:r>
              <a:rPr lang="en-US" sz="2800" b="1" dirty="0" smtClean="0"/>
              <a:t> </a:t>
            </a:r>
            <a:r>
              <a:rPr lang="en-US" sz="2800" b="1" dirty="0" smtClean="0"/>
              <a:t>  Scott **</a:t>
            </a:r>
            <a:br>
              <a:rPr lang="en-US" sz="2800" b="1" dirty="0" smtClean="0"/>
            </a:br>
            <a:r>
              <a:rPr lang="en-US" sz="2800" b="1" dirty="0" smtClean="0"/>
              <a:t>Franklin *            Jefferson  *  	  	   Spencer  ** Johnson               Lawrence *		  </a:t>
            </a:r>
            <a:br>
              <a:rPr lang="en-US" sz="2800" b="1" dirty="0" smtClean="0"/>
            </a:br>
            <a:r>
              <a:rPr lang="en-US" sz="2800" b="1" dirty="0" smtClean="0"/>
              <a:t>Lee                        Lewis</a:t>
            </a:r>
            <a:br>
              <a:rPr lang="en-US" sz="2800" b="1" dirty="0" smtClean="0"/>
            </a:br>
            <a:r>
              <a:rPr lang="en-US" sz="2800" b="1" dirty="0" smtClean="0"/>
              <a:t>Madison  *          Magoffin</a:t>
            </a:r>
            <a:br>
              <a:rPr lang="en-US" sz="2800" b="1" dirty="0" smtClean="0"/>
            </a:br>
            <a:r>
              <a:rPr lang="en-US" sz="2800" b="1" dirty="0" smtClean="0"/>
              <a:t>Morgan                Owsley         		</a:t>
            </a:r>
            <a:br>
              <a:rPr lang="en-US" sz="2800" b="1" dirty="0" smtClean="0"/>
            </a:br>
            <a:r>
              <a:rPr lang="en-US" sz="2800" b="1" dirty="0" smtClean="0"/>
              <a:t>Wolfe            		</a:t>
            </a:r>
            <a:r>
              <a:rPr lang="en-US" b="1" dirty="0" smtClean="0"/>
              <a:t/>
            </a:r>
            <a:br>
              <a:rPr lang="en-US" b="1" dirty="0" smtClean="0"/>
            </a:br>
            <a:r>
              <a:rPr lang="en-US" sz="3000" b="1" dirty="0" smtClean="0"/>
              <a:t/>
            </a:r>
            <a:br>
              <a:rPr lang="en-US" sz="3000" b="1" dirty="0" smtClean="0"/>
            </a:br>
            <a:r>
              <a:rPr lang="en-US" sz="3200" b="1" dirty="0" smtClean="0"/>
              <a:t/>
            </a:r>
            <a:br>
              <a:rPr lang="en-US" sz="3200" b="1" dirty="0" smtClean="0"/>
            </a:br>
            <a:r>
              <a:rPr lang="en-US" sz="3200" b="1" dirty="0" smtClean="0"/>
              <a:t>	</a:t>
            </a:r>
            <a:r>
              <a:rPr lang="en-US" sz="3000" b="1" dirty="0" smtClean="0"/>
              <a:t/>
            </a:r>
            <a:br>
              <a:rPr lang="en-US" sz="3000" b="1" dirty="0" smtClean="0"/>
            </a:br>
            <a:r>
              <a:rPr lang="en-US" sz="3000" b="1" dirty="0" smtClean="0"/>
              <a:t/>
            </a:r>
            <a:br>
              <a:rPr lang="en-US" sz="3000" b="1" dirty="0" smtClean="0"/>
            </a:br>
            <a:r>
              <a:rPr lang="en-US" sz="3000" b="1" dirty="0" smtClean="0"/>
              <a:t/>
            </a:r>
            <a:br>
              <a:rPr lang="en-US" sz="3000" b="1" dirty="0" smtClean="0"/>
            </a:br>
            <a:r>
              <a:rPr lang="en-US" sz="3000" b="1" dirty="0" smtClean="0"/>
              <a:t/>
            </a:r>
            <a:br>
              <a:rPr lang="en-US" sz="3000" b="1" dirty="0" smtClean="0"/>
            </a:br>
            <a:r>
              <a:rPr lang="en-US" sz="2400" b="1" dirty="0" smtClean="0"/>
              <a:t/>
            </a:r>
            <a:br>
              <a:rPr lang="en-US" sz="2400" b="1" dirty="0" smtClean="0"/>
            </a:br>
            <a:endParaRPr lang="en-US" sz="2400" b="1"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228600" y="4724400"/>
            <a:ext cx="8686800" cy="1676400"/>
          </a:xfrm>
        </p:spPr>
        <p:txBody>
          <a:bodyPr numCol="1">
            <a:noAutofit/>
          </a:bodyPr>
          <a:lstStyle/>
          <a:p>
            <a:pPr algn="l"/>
            <a:r>
              <a:rPr lang="en-US" sz="3000" b="1" dirty="0" smtClean="0"/>
              <a:t>April Storm Joint </a:t>
            </a:r>
            <a:r>
              <a:rPr lang="en-US" sz="3000" b="1" dirty="0" smtClean="0"/>
              <a:t>Damage Assessments </a:t>
            </a:r>
            <a:r>
              <a:rPr lang="en-US" sz="2600" b="1" dirty="0" smtClean="0"/>
              <a:t/>
            </a:r>
            <a:br>
              <a:rPr lang="en-US" sz="2600" b="1" dirty="0" smtClean="0"/>
            </a:br>
            <a:r>
              <a:rPr lang="en-US" sz="2600" b="1" dirty="0" smtClean="0"/>
              <a:t/>
            </a:r>
            <a:br>
              <a:rPr lang="en-US" sz="2600" b="1" dirty="0" smtClean="0"/>
            </a:br>
            <a:r>
              <a:rPr lang="en-US" sz="2600" b="1" dirty="0" smtClean="0"/>
              <a:t>The following counties have Transportation Cabinet reported amounts which are </a:t>
            </a:r>
            <a:r>
              <a:rPr lang="en-US" sz="2600" b="1" dirty="0" smtClean="0"/>
              <a:t>above or nearly meet the county's threshold. Need PA Damage Assessments (Form 551) for:</a:t>
            </a:r>
            <a:br>
              <a:rPr lang="en-US" sz="2600" b="1" dirty="0" smtClean="0"/>
            </a:br>
            <a:r>
              <a:rPr lang="en-US" sz="2600" b="1" dirty="0" smtClean="0"/>
              <a:t>Clark</a:t>
            </a:r>
            <a:br>
              <a:rPr lang="en-US" sz="2600" b="1" dirty="0" smtClean="0"/>
            </a:br>
            <a:r>
              <a:rPr lang="en-US" sz="2600" b="1" dirty="0" smtClean="0"/>
              <a:t>Menifee</a:t>
            </a:r>
            <a:br>
              <a:rPr lang="en-US" sz="2600" b="1" dirty="0" smtClean="0"/>
            </a:br>
            <a:r>
              <a:rPr lang="en-US" sz="2600" b="1" dirty="0" smtClean="0"/>
              <a:t>Oldham</a:t>
            </a:r>
            <a:br>
              <a:rPr lang="en-US" sz="2600" b="1" dirty="0" smtClean="0"/>
            </a:br>
            <a:r>
              <a:rPr lang="en-US" sz="2600" b="1" dirty="0" smtClean="0"/>
              <a:t>Pike</a:t>
            </a:r>
            <a:br>
              <a:rPr lang="en-US" sz="2600" b="1" dirty="0" smtClean="0"/>
            </a:br>
            <a:r>
              <a:rPr lang="en-US" sz="2600" b="1" dirty="0" smtClean="0"/>
              <a:t>Powell</a:t>
            </a:r>
            <a:br>
              <a:rPr lang="en-US" sz="2600" b="1" dirty="0" smtClean="0"/>
            </a:br>
            <a:r>
              <a:rPr lang="en-US" sz="2600" b="1" dirty="0" smtClean="0"/>
              <a:t>Rowan</a:t>
            </a:r>
            <a:r>
              <a:rPr lang="en-US" sz="2800" b="1" dirty="0" smtClean="0"/>
              <a:t>	</a:t>
            </a:r>
            <a:r>
              <a:rPr lang="en-US" b="1" dirty="0" smtClean="0"/>
              <a:t/>
            </a:r>
            <a:br>
              <a:rPr lang="en-US" b="1" dirty="0" smtClean="0"/>
            </a:br>
            <a:r>
              <a:rPr lang="en-US" sz="3000" b="1" dirty="0" smtClean="0"/>
              <a:t/>
            </a:r>
            <a:br>
              <a:rPr lang="en-US" sz="3000" b="1" dirty="0" smtClean="0"/>
            </a:br>
            <a:r>
              <a:rPr lang="en-US" sz="3200" b="1" dirty="0" smtClean="0"/>
              <a:t/>
            </a:r>
            <a:br>
              <a:rPr lang="en-US" sz="3200" b="1" dirty="0" smtClean="0"/>
            </a:br>
            <a:r>
              <a:rPr lang="en-US" sz="3200" b="1" dirty="0" smtClean="0"/>
              <a:t>	</a:t>
            </a:r>
            <a:r>
              <a:rPr lang="en-US" sz="3000" b="1" dirty="0" smtClean="0"/>
              <a:t/>
            </a:r>
            <a:br>
              <a:rPr lang="en-US" sz="3000" b="1" dirty="0" smtClean="0"/>
            </a:br>
            <a:r>
              <a:rPr lang="en-US" sz="3000" b="1" dirty="0" smtClean="0"/>
              <a:t/>
            </a:r>
            <a:br>
              <a:rPr lang="en-US" sz="3000" b="1" dirty="0" smtClean="0"/>
            </a:br>
            <a:r>
              <a:rPr lang="en-US" sz="3000" b="1" dirty="0" smtClean="0"/>
              <a:t/>
            </a:r>
            <a:br>
              <a:rPr lang="en-US" sz="3000" b="1" dirty="0" smtClean="0"/>
            </a:br>
            <a:r>
              <a:rPr lang="en-US" sz="3000" b="1" dirty="0" smtClean="0"/>
              <a:t/>
            </a:r>
            <a:br>
              <a:rPr lang="en-US" sz="3000" b="1" dirty="0" smtClean="0"/>
            </a:br>
            <a:r>
              <a:rPr lang="en-US" sz="2400" b="1" dirty="0" smtClean="0"/>
              <a:t/>
            </a:r>
            <a:br>
              <a:rPr lang="en-US" sz="2400" b="1" dirty="0" smtClean="0"/>
            </a:br>
            <a:endParaRPr lang="en-US" sz="2400" b="1"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152400" y="2895600"/>
            <a:ext cx="8686800" cy="4114800"/>
          </a:xfrm>
        </p:spPr>
        <p:txBody>
          <a:bodyPr numCol="1">
            <a:noAutofit/>
          </a:bodyPr>
          <a:lstStyle/>
          <a:p>
            <a:pPr algn="l"/>
            <a:r>
              <a:rPr lang="en-US" sz="4000" b="1" dirty="0" smtClean="0"/>
              <a:t>Joint Damage Assessments </a:t>
            </a:r>
            <a:r>
              <a:rPr lang="en-US" b="1" dirty="0" smtClean="0"/>
              <a:t/>
            </a:r>
            <a:br>
              <a:rPr lang="en-US" b="1" dirty="0" smtClean="0"/>
            </a:br>
            <a:r>
              <a:rPr lang="en-US" sz="3000" b="1" dirty="0" smtClean="0"/>
              <a:t/>
            </a:r>
            <a:br>
              <a:rPr lang="en-US" sz="3000" b="1" dirty="0" smtClean="0"/>
            </a:br>
            <a:r>
              <a:rPr lang="en-US" sz="3200" b="1" dirty="0" smtClean="0"/>
              <a:t>Be Prepared 	 </a:t>
            </a:r>
            <a:br>
              <a:rPr lang="en-US" sz="3200" b="1" dirty="0" smtClean="0"/>
            </a:br>
            <a:r>
              <a:rPr lang="en-US" sz="3200" b="1" dirty="0" smtClean="0"/>
              <a:t>	</a:t>
            </a:r>
            <a:r>
              <a:rPr lang="en-US" sz="3200" dirty="0" smtClean="0"/>
              <a:t>- Identify a meeting location for the team</a:t>
            </a:r>
            <a:br>
              <a:rPr lang="en-US" sz="3200" dirty="0" smtClean="0"/>
            </a:br>
            <a:r>
              <a:rPr lang="en-US" sz="3200" dirty="0" smtClean="0"/>
              <a:t>	- Have transportation available  </a:t>
            </a:r>
            <a:br>
              <a:rPr lang="en-US" sz="3200" dirty="0" smtClean="0"/>
            </a:br>
            <a:r>
              <a:rPr lang="en-US" sz="3200" dirty="0" smtClean="0"/>
              <a:t>	- Have your records ready for review</a:t>
            </a:r>
            <a:br>
              <a:rPr lang="en-US" sz="3200" dirty="0" smtClean="0"/>
            </a:br>
            <a:r>
              <a:rPr lang="en-US" sz="3200" dirty="0" smtClean="0"/>
              <a:t>	- Provide photos, maps, news articles</a:t>
            </a:r>
            <a:r>
              <a:rPr lang="en-US" sz="3200" b="1" dirty="0" smtClean="0"/>
              <a:t/>
            </a:r>
            <a:br>
              <a:rPr lang="en-US" sz="3200" b="1" dirty="0" smtClean="0"/>
            </a:br>
            <a:r>
              <a:rPr lang="en-US" sz="3200" b="1" dirty="0" smtClean="0"/>
              <a:t>	</a:t>
            </a:r>
            <a:r>
              <a:rPr lang="en-US" sz="3000" b="1" dirty="0" smtClean="0"/>
              <a:t/>
            </a:r>
            <a:br>
              <a:rPr lang="en-US" sz="3000" b="1" dirty="0" smtClean="0"/>
            </a:br>
            <a:r>
              <a:rPr lang="en-US" sz="3000" b="1" dirty="0" smtClean="0"/>
              <a:t/>
            </a:r>
            <a:br>
              <a:rPr lang="en-US" sz="3000" b="1" dirty="0" smtClean="0"/>
            </a:br>
            <a:r>
              <a:rPr lang="en-US" sz="3000" b="1" dirty="0" smtClean="0"/>
              <a:t/>
            </a:r>
            <a:br>
              <a:rPr lang="en-US" sz="3000" b="1" dirty="0" smtClean="0"/>
            </a:br>
            <a:r>
              <a:rPr lang="en-US" sz="3000" b="1" dirty="0" smtClean="0"/>
              <a:t/>
            </a:r>
            <a:br>
              <a:rPr lang="en-US" sz="3000" b="1" dirty="0" smtClean="0"/>
            </a:br>
            <a:r>
              <a:rPr lang="en-US" sz="2400" b="1" dirty="0" smtClean="0"/>
              <a:t/>
            </a:r>
            <a:br>
              <a:rPr lang="en-US" sz="2400" b="1" dirty="0" smtClean="0"/>
            </a:br>
            <a:endParaRPr lang="en-US" sz="2400" b="1"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228600" y="2590800"/>
            <a:ext cx="8686800" cy="4114800"/>
          </a:xfrm>
        </p:spPr>
        <p:txBody>
          <a:bodyPr numCol="1">
            <a:noAutofit/>
          </a:bodyPr>
          <a:lstStyle/>
          <a:p>
            <a:pPr algn="l"/>
            <a:r>
              <a:rPr lang="en-US" sz="3000" b="1" dirty="0" smtClean="0"/>
              <a:t/>
            </a:r>
            <a:br>
              <a:rPr lang="en-US" sz="3000" b="1" dirty="0" smtClean="0"/>
            </a:br>
            <a:r>
              <a:rPr lang="en-US" sz="3200" b="1" dirty="0" smtClean="0"/>
              <a:t>Be Prepared 	 </a:t>
            </a:r>
            <a:br>
              <a:rPr lang="en-US" sz="3200" b="1" dirty="0" smtClean="0"/>
            </a:br>
            <a:r>
              <a:rPr lang="en-US" sz="3200" b="1" dirty="0" smtClean="0"/>
              <a:t>	</a:t>
            </a:r>
            <a:r>
              <a:rPr lang="en-US" sz="3200" dirty="0" smtClean="0"/>
              <a:t>- </a:t>
            </a:r>
            <a:r>
              <a:rPr lang="en-US" sz="3000" dirty="0" smtClean="0"/>
              <a:t>map all damage sites</a:t>
            </a:r>
            <a:br>
              <a:rPr lang="en-US" sz="3000" dirty="0" smtClean="0"/>
            </a:br>
            <a:r>
              <a:rPr lang="en-US" sz="3000" dirty="0" smtClean="0"/>
              <a:t>	- list all damage sites and types of damages</a:t>
            </a:r>
            <a:br>
              <a:rPr lang="en-US" sz="3000" dirty="0" smtClean="0"/>
            </a:br>
            <a:r>
              <a:rPr lang="en-US" sz="3000" dirty="0" smtClean="0"/>
              <a:t>	- timesheets, salary and benefit </a:t>
            </a:r>
            <a:r>
              <a:rPr lang="en-US" sz="3000" dirty="0" smtClean="0"/>
              <a:t>rates</a:t>
            </a:r>
            <a:r>
              <a:rPr lang="en-US" sz="3000" dirty="0" smtClean="0"/>
              <a:t/>
            </a:r>
            <a:br>
              <a:rPr lang="en-US" sz="3000" dirty="0" smtClean="0"/>
            </a:br>
            <a:r>
              <a:rPr lang="en-US" sz="3000" dirty="0" smtClean="0"/>
              <a:t>	- equipment logs</a:t>
            </a:r>
            <a:br>
              <a:rPr lang="en-US" sz="3000" dirty="0" smtClean="0"/>
            </a:br>
            <a:r>
              <a:rPr lang="en-US" sz="3000" dirty="0" smtClean="0"/>
              <a:t>	- material logs, costs</a:t>
            </a:r>
            <a:br>
              <a:rPr lang="en-US" sz="3000" dirty="0" smtClean="0"/>
            </a:br>
            <a:r>
              <a:rPr lang="en-US" sz="3000" dirty="0" smtClean="0"/>
              <a:t>	- contracts, invoices, bills</a:t>
            </a:r>
            <a:br>
              <a:rPr lang="en-US" sz="3000" dirty="0" smtClean="0"/>
            </a:br>
            <a:r>
              <a:rPr lang="en-US" sz="3000" dirty="0" smtClean="0"/>
              <a:t>	- insurance policies</a:t>
            </a:r>
            <a:br>
              <a:rPr lang="en-US" sz="3000" dirty="0" smtClean="0"/>
            </a:br>
            <a:r>
              <a:rPr lang="en-US" sz="3000" dirty="0" smtClean="0"/>
              <a:t>	- volunteer efforts </a:t>
            </a:r>
            <a:br>
              <a:rPr lang="en-US" sz="3000" dirty="0" smtClean="0"/>
            </a:br>
            <a:r>
              <a:rPr lang="en-US" sz="3000" dirty="0" smtClean="0"/>
              <a:t>	- pre-identify any environmental concerns</a:t>
            </a:r>
            <a:r>
              <a:rPr lang="en-US" sz="3000" b="1" dirty="0" smtClean="0"/>
              <a:t/>
            </a:r>
            <a:br>
              <a:rPr lang="en-US" sz="3000" b="1" dirty="0" smtClean="0"/>
            </a:br>
            <a:r>
              <a:rPr lang="en-US" sz="3000" b="1" dirty="0" smtClean="0"/>
              <a:t/>
            </a:r>
            <a:br>
              <a:rPr lang="en-US" sz="3000" b="1" dirty="0" smtClean="0"/>
            </a:br>
            <a:r>
              <a:rPr lang="en-US" sz="3000" b="1" dirty="0" smtClean="0"/>
              <a:t/>
            </a:r>
            <a:br>
              <a:rPr lang="en-US" sz="3000" b="1" dirty="0" smtClean="0"/>
            </a:br>
            <a:r>
              <a:rPr lang="en-US" sz="3000" b="1" dirty="0" smtClean="0"/>
              <a:t/>
            </a:r>
            <a:br>
              <a:rPr lang="en-US" sz="3000" b="1" dirty="0" smtClean="0"/>
            </a:br>
            <a:r>
              <a:rPr lang="en-US" sz="2400" b="1" dirty="0" smtClean="0"/>
              <a:t/>
            </a:r>
            <a:br>
              <a:rPr lang="en-US" sz="2400" b="1" dirty="0" smtClean="0"/>
            </a:br>
            <a:endParaRPr lang="en-US" sz="2400" b="1"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304800" y="2667000"/>
            <a:ext cx="8229600" cy="3581400"/>
          </a:xfrm>
        </p:spPr>
        <p:txBody>
          <a:bodyPr numCol="4">
            <a:noAutofit/>
          </a:bodyPr>
          <a:lstStyle/>
          <a:p>
            <a:pPr algn="l"/>
            <a:r>
              <a:rPr lang="en-US" sz="1600" b="1" dirty="0" smtClean="0"/>
              <a:t>Anderson</a:t>
            </a:r>
            <a:br>
              <a:rPr lang="en-US" sz="1600" b="1" dirty="0" smtClean="0"/>
            </a:br>
            <a:r>
              <a:rPr lang="en-US" sz="1600" b="1" dirty="0" smtClean="0"/>
              <a:t>Barren</a:t>
            </a:r>
            <a:br>
              <a:rPr lang="en-US" sz="1600" b="1" dirty="0" smtClean="0"/>
            </a:br>
            <a:r>
              <a:rPr lang="en-US" sz="1600" b="1" dirty="0" smtClean="0"/>
              <a:t>Bath</a:t>
            </a:r>
            <a:br>
              <a:rPr lang="en-US" sz="1600" b="1" dirty="0" smtClean="0"/>
            </a:br>
            <a:r>
              <a:rPr lang="en-US" sz="1600" b="1" dirty="0" smtClean="0"/>
              <a:t>Boyle</a:t>
            </a:r>
            <a:br>
              <a:rPr lang="en-US" sz="1600" b="1" dirty="0" smtClean="0"/>
            </a:br>
            <a:r>
              <a:rPr lang="en-US" sz="1600" b="1" dirty="0" smtClean="0"/>
              <a:t>Boyd</a:t>
            </a:r>
            <a:br>
              <a:rPr lang="en-US" sz="1600" b="1" dirty="0" smtClean="0"/>
            </a:br>
            <a:r>
              <a:rPr lang="en-US" sz="1600" b="1" dirty="0" smtClean="0"/>
              <a:t>Breathitt</a:t>
            </a:r>
            <a:br>
              <a:rPr lang="en-US" sz="1600" b="1" dirty="0" smtClean="0"/>
            </a:br>
            <a:r>
              <a:rPr lang="en-US" sz="1600" b="1" dirty="0" smtClean="0"/>
              <a:t>Butler</a:t>
            </a:r>
            <a:br>
              <a:rPr lang="en-US" sz="1600" b="1" dirty="0" smtClean="0"/>
            </a:br>
            <a:r>
              <a:rPr lang="en-US" sz="1600" b="1" dirty="0" smtClean="0"/>
              <a:t>Caldwell</a:t>
            </a:r>
            <a:br>
              <a:rPr lang="en-US" sz="1600" b="1" dirty="0" smtClean="0"/>
            </a:br>
            <a:r>
              <a:rPr lang="en-US" sz="1600" b="1" dirty="0" smtClean="0"/>
              <a:t>Carlisle</a:t>
            </a:r>
            <a:br>
              <a:rPr lang="en-US" sz="1600" b="1" dirty="0" smtClean="0"/>
            </a:br>
            <a:r>
              <a:rPr lang="en-US" sz="1600" b="1" dirty="0" smtClean="0"/>
              <a:t>Clark</a:t>
            </a:r>
            <a:br>
              <a:rPr lang="en-US" sz="1600" b="1" dirty="0" smtClean="0"/>
            </a:br>
            <a:r>
              <a:rPr lang="en-US" sz="1600" b="1" dirty="0" smtClean="0"/>
              <a:t>Clay</a:t>
            </a:r>
            <a:br>
              <a:rPr lang="en-US" sz="1600" b="1" dirty="0" smtClean="0"/>
            </a:br>
            <a:r>
              <a:rPr lang="en-US" sz="1600" b="1" dirty="0" smtClean="0"/>
              <a:t>Crittenden</a:t>
            </a:r>
            <a:br>
              <a:rPr lang="en-US" sz="1600" b="1" dirty="0" smtClean="0"/>
            </a:br>
            <a:r>
              <a:rPr lang="en-US" sz="1600" b="1" dirty="0" smtClean="0"/>
              <a:t>Cumberland</a:t>
            </a:r>
            <a:br>
              <a:rPr lang="en-US" sz="1600" b="1" dirty="0" smtClean="0"/>
            </a:br>
            <a:r>
              <a:rPr lang="en-US" sz="1600" b="1" dirty="0" smtClean="0"/>
              <a:t>Edmonson</a:t>
            </a:r>
            <a:br>
              <a:rPr lang="en-US" sz="1600" b="1" dirty="0" smtClean="0"/>
            </a:br>
            <a:r>
              <a:rPr lang="en-US" sz="1600" b="1" dirty="0" smtClean="0"/>
              <a:t>Elliott</a:t>
            </a:r>
            <a:br>
              <a:rPr lang="en-US" sz="1600" b="1" dirty="0" smtClean="0"/>
            </a:br>
            <a:r>
              <a:rPr lang="en-US" sz="1600" b="1" dirty="0" smtClean="0"/>
              <a:t>Estill</a:t>
            </a:r>
            <a:br>
              <a:rPr lang="en-US" sz="1600" b="1" dirty="0" smtClean="0"/>
            </a:br>
            <a:r>
              <a:rPr lang="en-US" sz="1600" b="1" dirty="0" smtClean="0"/>
              <a:t>Fayette</a:t>
            </a:r>
            <a:br>
              <a:rPr lang="en-US" sz="1600" b="1" dirty="0" smtClean="0"/>
            </a:br>
            <a:r>
              <a:rPr lang="en-US" sz="1600" b="1" dirty="0" smtClean="0"/>
              <a:t>Floyd</a:t>
            </a:r>
            <a:br>
              <a:rPr lang="en-US" sz="1600" b="1" dirty="0" smtClean="0"/>
            </a:br>
            <a:r>
              <a:rPr lang="en-US" sz="1600" b="1" dirty="0" smtClean="0"/>
              <a:t>Franklin</a:t>
            </a:r>
            <a:br>
              <a:rPr lang="en-US" sz="1600" b="1" dirty="0" smtClean="0"/>
            </a:br>
            <a:r>
              <a:rPr lang="en-US" sz="1600" b="1" dirty="0" smtClean="0"/>
              <a:t>Gallatin</a:t>
            </a:r>
            <a:br>
              <a:rPr lang="en-US" sz="1600" b="1" dirty="0" smtClean="0"/>
            </a:br>
            <a:r>
              <a:rPr lang="en-US" sz="1600" b="1" dirty="0" smtClean="0"/>
              <a:t>Green</a:t>
            </a:r>
            <a:br>
              <a:rPr lang="en-US" sz="1600" b="1" dirty="0" smtClean="0"/>
            </a:br>
            <a:r>
              <a:rPr lang="en-US" sz="1600" b="1" dirty="0" smtClean="0"/>
              <a:t>Harrison</a:t>
            </a:r>
            <a:br>
              <a:rPr lang="en-US" sz="1600" b="1" dirty="0" smtClean="0"/>
            </a:br>
            <a:r>
              <a:rPr lang="en-US" sz="1600" b="1" dirty="0" smtClean="0"/>
              <a:t>Harlan</a:t>
            </a:r>
            <a:br>
              <a:rPr lang="en-US" sz="1600" b="1" dirty="0" smtClean="0"/>
            </a:br>
            <a:r>
              <a:rPr lang="en-US" sz="1600" b="1" dirty="0" smtClean="0"/>
              <a:t>Hart</a:t>
            </a:r>
            <a:br>
              <a:rPr lang="en-US" sz="1600" b="1" dirty="0" smtClean="0"/>
            </a:br>
            <a:r>
              <a:rPr lang="en-US" sz="1600" b="1" dirty="0" smtClean="0"/>
              <a:t>Jackson</a:t>
            </a:r>
            <a:br>
              <a:rPr lang="en-US" sz="1600" b="1" dirty="0" smtClean="0"/>
            </a:br>
            <a:r>
              <a:rPr lang="en-US" sz="1600" b="1" dirty="0" smtClean="0"/>
              <a:t>Jessamine</a:t>
            </a:r>
            <a:br>
              <a:rPr lang="en-US" sz="1600" b="1" dirty="0" smtClean="0"/>
            </a:br>
            <a:r>
              <a:rPr lang="en-US" sz="1600" b="1" dirty="0" smtClean="0"/>
              <a:t>Knott</a:t>
            </a:r>
            <a:br>
              <a:rPr lang="en-US" sz="1600" b="1" dirty="0" smtClean="0"/>
            </a:br>
            <a:r>
              <a:rPr lang="en-US" sz="1600" b="1" dirty="0" smtClean="0"/>
              <a:t>Knox</a:t>
            </a:r>
            <a:br>
              <a:rPr lang="en-US" sz="1600" b="1" dirty="0" smtClean="0"/>
            </a:br>
            <a:r>
              <a:rPr lang="en-US" sz="1600" b="1" dirty="0" err="1" smtClean="0"/>
              <a:t>LaRue</a:t>
            </a:r>
            <a:r>
              <a:rPr lang="en-US" sz="1600" b="1" dirty="0" smtClean="0"/>
              <a:t/>
            </a:r>
            <a:br>
              <a:rPr lang="en-US" sz="1600" b="1" dirty="0" smtClean="0"/>
            </a:br>
            <a:r>
              <a:rPr lang="en-US" sz="1600" b="1" dirty="0" smtClean="0"/>
              <a:t>Lawrence</a:t>
            </a:r>
            <a:br>
              <a:rPr lang="en-US" sz="1600" b="1" dirty="0" smtClean="0"/>
            </a:br>
            <a:r>
              <a:rPr lang="en-US" sz="1600" b="1" dirty="0" smtClean="0"/>
              <a:t>Lee</a:t>
            </a:r>
            <a:br>
              <a:rPr lang="en-US" sz="1600" b="1" dirty="0" smtClean="0"/>
            </a:br>
            <a:r>
              <a:rPr lang="en-US" sz="1600" b="1" dirty="0" smtClean="0"/>
              <a:t>Leslie</a:t>
            </a:r>
            <a:br>
              <a:rPr lang="en-US" sz="1600" b="1" dirty="0" smtClean="0"/>
            </a:br>
            <a:r>
              <a:rPr lang="en-US" sz="1600" b="1" dirty="0" smtClean="0"/>
              <a:t>Letcher</a:t>
            </a:r>
            <a:br>
              <a:rPr lang="en-US" sz="1600" b="1" dirty="0" smtClean="0"/>
            </a:br>
            <a:r>
              <a:rPr lang="en-US" sz="1600" b="1" dirty="0" smtClean="0"/>
              <a:t>Lewis</a:t>
            </a:r>
            <a:br>
              <a:rPr lang="en-US" sz="1600" b="1" dirty="0" smtClean="0"/>
            </a:br>
            <a:r>
              <a:rPr lang="en-US" sz="1600" b="1" dirty="0" smtClean="0"/>
              <a:t>Lincoln</a:t>
            </a:r>
            <a:br>
              <a:rPr lang="en-US" sz="1600" b="1" dirty="0" smtClean="0"/>
            </a:br>
            <a:r>
              <a:rPr lang="en-US" sz="1600" b="1" dirty="0" smtClean="0"/>
              <a:t>Lyon</a:t>
            </a:r>
            <a:br>
              <a:rPr lang="en-US" sz="1600" b="1" dirty="0" smtClean="0"/>
            </a:br>
            <a:r>
              <a:rPr lang="en-US" sz="1600" b="1" dirty="0" smtClean="0"/>
              <a:t>Madison</a:t>
            </a:r>
            <a:br>
              <a:rPr lang="en-US" sz="1600" b="1" dirty="0" smtClean="0"/>
            </a:br>
            <a:r>
              <a:rPr lang="en-US" sz="1600" b="1" dirty="0" smtClean="0"/>
              <a:t>Magoffin</a:t>
            </a:r>
            <a:br>
              <a:rPr lang="en-US" sz="1600" b="1" dirty="0" smtClean="0"/>
            </a:br>
            <a:r>
              <a:rPr lang="en-US" sz="1600" b="1" dirty="0" smtClean="0"/>
              <a:t>Marshall</a:t>
            </a:r>
            <a:br>
              <a:rPr lang="en-US" sz="1600" b="1" dirty="0" smtClean="0"/>
            </a:br>
            <a:r>
              <a:rPr lang="en-US" sz="1600" b="1" dirty="0" smtClean="0"/>
              <a:t>Mason</a:t>
            </a:r>
            <a:br>
              <a:rPr lang="en-US" sz="1600" b="1" dirty="0" smtClean="0"/>
            </a:br>
            <a:r>
              <a:rPr lang="en-US" sz="1600" b="1" dirty="0" smtClean="0"/>
              <a:t>McCracken</a:t>
            </a:r>
            <a:br>
              <a:rPr lang="en-US" sz="1600" b="1" dirty="0" smtClean="0"/>
            </a:br>
            <a:r>
              <a:rPr lang="en-US" sz="1600" b="1" dirty="0" smtClean="0"/>
              <a:t>Menifee</a:t>
            </a:r>
            <a:br>
              <a:rPr lang="en-US" sz="1600" b="1" dirty="0" smtClean="0"/>
            </a:br>
            <a:r>
              <a:rPr lang="en-US" sz="1600" b="1" dirty="0" smtClean="0"/>
              <a:t>Metcalfe</a:t>
            </a:r>
            <a:br>
              <a:rPr lang="en-US" sz="1600" b="1" dirty="0" smtClean="0"/>
            </a:br>
            <a:r>
              <a:rPr lang="en-US" sz="1600" b="1" dirty="0" smtClean="0"/>
              <a:t>Monroe</a:t>
            </a:r>
            <a:br>
              <a:rPr lang="en-US" sz="1600" b="1" dirty="0" smtClean="0"/>
            </a:br>
            <a:r>
              <a:rPr lang="en-US" sz="1600" b="1" dirty="0" smtClean="0"/>
              <a:t>Montgomery</a:t>
            </a:r>
            <a:br>
              <a:rPr lang="en-US" sz="1600" b="1" dirty="0" smtClean="0"/>
            </a:br>
            <a:r>
              <a:rPr lang="en-US" sz="1600" b="1" dirty="0" smtClean="0"/>
              <a:t>Morgan </a:t>
            </a:r>
            <a:br>
              <a:rPr lang="en-US" sz="1600" b="1" dirty="0" smtClean="0"/>
            </a:br>
            <a:r>
              <a:rPr lang="en-US" sz="1600" b="1" dirty="0" smtClean="0"/>
              <a:t>Nicholas</a:t>
            </a:r>
            <a:br>
              <a:rPr lang="en-US" sz="1600" b="1" dirty="0" smtClean="0"/>
            </a:br>
            <a:r>
              <a:rPr lang="en-US" sz="1600" b="1" dirty="0" smtClean="0"/>
              <a:t>Owen</a:t>
            </a:r>
            <a:br>
              <a:rPr lang="en-US" sz="1600" b="1" dirty="0" smtClean="0"/>
            </a:br>
            <a:r>
              <a:rPr lang="en-US" sz="1600" b="1" dirty="0" smtClean="0"/>
              <a:t>Owsley</a:t>
            </a:r>
            <a:br>
              <a:rPr lang="en-US" sz="1600" b="1" dirty="0" smtClean="0"/>
            </a:br>
            <a:r>
              <a:rPr lang="en-US" sz="1600" b="1" dirty="0" smtClean="0"/>
              <a:t>Pendleton</a:t>
            </a:r>
            <a:br>
              <a:rPr lang="en-US" sz="1600" b="1" dirty="0" smtClean="0"/>
            </a:br>
            <a:r>
              <a:rPr lang="en-US" sz="1600" b="1" dirty="0" smtClean="0"/>
              <a:t>Perry</a:t>
            </a:r>
            <a:br>
              <a:rPr lang="en-US" sz="1600" b="1" dirty="0" smtClean="0"/>
            </a:br>
            <a:r>
              <a:rPr lang="en-US" sz="1600" b="1" dirty="0" smtClean="0"/>
              <a:t>Pike</a:t>
            </a:r>
            <a:br>
              <a:rPr lang="en-US" sz="1600" b="1" dirty="0" smtClean="0"/>
            </a:br>
            <a:r>
              <a:rPr lang="en-US" sz="1600" b="1" dirty="0" smtClean="0"/>
              <a:t>Powell </a:t>
            </a:r>
            <a:br>
              <a:rPr lang="en-US" sz="1600" b="1" dirty="0" smtClean="0"/>
            </a:br>
            <a:r>
              <a:rPr lang="en-US" sz="1600" b="1" dirty="0" smtClean="0"/>
              <a:t>Robertson</a:t>
            </a:r>
            <a:br>
              <a:rPr lang="en-US" sz="1600" b="1" dirty="0" smtClean="0"/>
            </a:br>
            <a:r>
              <a:rPr lang="en-US" sz="1600" b="1" dirty="0" smtClean="0"/>
              <a:t>Rockcastle</a:t>
            </a:r>
            <a:br>
              <a:rPr lang="en-US" sz="1600" b="1" dirty="0" smtClean="0"/>
            </a:br>
            <a:r>
              <a:rPr lang="en-US" sz="1600" b="1" dirty="0" smtClean="0"/>
              <a:t> Russell</a:t>
            </a:r>
            <a:br>
              <a:rPr lang="en-US" sz="1600" b="1" dirty="0" smtClean="0"/>
            </a:br>
            <a:r>
              <a:rPr lang="en-US" sz="1600" b="1" dirty="0" smtClean="0"/>
              <a:t>Simpson</a:t>
            </a:r>
            <a:br>
              <a:rPr lang="en-US" sz="1600" b="1" dirty="0" smtClean="0"/>
            </a:br>
            <a:r>
              <a:rPr lang="en-US" sz="1600" b="1" dirty="0" smtClean="0"/>
              <a:t>Spencer</a:t>
            </a:r>
            <a:br>
              <a:rPr lang="en-US" sz="1600" b="1" dirty="0" smtClean="0"/>
            </a:br>
            <a:r>
              <a:rPr lang="en-US" sz="1600" b="1" dirty="0" smtClean="0"/>
              <a:t>Taylor</a:t>
            </a:r>
            <a:br>
              <a:rPr lang="en-US" sz="1600" b="1" dirty="0" smtClean="0"/>
            </a:br>
            <a:r>
              <a:rPr lang="en-US" sz="1600" b="1" dirty="0" smtClean="0"/>
              <a:t>Trigg</a:t>
            </a:r>
            <a:br>
              <a:rPr lang="en-US" sz="1600" b="1" dirty="0" smtClean="0"/>
            </a:br>
            <a:r>
              <a:rPr lang="en-US" sz="1600" b="1" dirty="0" smtClean="0"/>
              <a:t>Union</a:t>
            </a:r>
            <a:br>
              <a:rPr lang="en-US" sz="1600" b="1" dirty="0" smtClean="0"/>
            </a:br>
            <a:r>
              <a:rPr lang="en-US" sz="1600" b="1" dirty="0" smtClean="0"/>
              <a:t>Washington</a:t>
            </a:r>
            <a:br>
              <a:rPr lang="en-US" sz="1600" b="1" dirty="0" smtClean="0"/>
            </a:br>
            <a:r>
              <a:rPr lang="en-US" sz="1600" b="1" dirty="0" smtClean="0"/>
              <a:t>Woodford</a:t>
            </a:r>
            <a:br>
              <a:rPr lang="en-US" sz="1600" b="1" dirty="0" smtClean="0"/>
            </a:br>
            <a:r>
              <a:rPr lang="en-US" sz="1600" b="1" dirty="0" smtClean="0"/>
              <a:t>Wolfe</a:t>
            </a:r>
            <a:endParaRPr lang="en-US" sz="1600" b="1" dirty="0"/>
          </a:p>
        </p:txBody>
      </p:sp>
      <p:sp>
        <p:nvSpPr>
          <p:cNvPr id="7" name="Rectangle 6"/>
          <p:cNvSpPr/>
          <p:nvPr/>
        </p:nvSpPr>
        <p:spPr>
          <a:xfrm>
            <a:off x="304800" y="1371600"/>
            <a:ext cx="8382000" cy="1015663"/>
          </a:xfrm>
          <a:prstGeom prst="rect">
            <a:avLst/>
          </a:prstGeom>
        </p:spPr>
        <p:txBody>
          <a:bodyPr wrap="square">
            <a:spAutoFit/>
          </a:bodyPr>
          <a:lstStyle/>
          <a:p>
            <a:r>
              <a:rPr lang="en-US" sz="2000" b="1" dirty="0" smtClean="0"/>
              <a:t>February 15-22, 2015 Severe </a:t>
            </a:r>
            <a:r>
              <a:rPr lang="en-US" sz="2000" b="1" dirty="0" smtClean="0"/>
              <a:t>Winter Storm</a:t>
            </a:r>
            <a:br>
              <a:rPr lang="en-US" sz="2000" b="1" dirty="0" smtClean="0"/>
            </a:br>
            <a:r>
              <a:rPr lang="en-US" sz="2000" b="1" dirty="0" smtClean="0"/>
              <a:t>Declaration </a:t>
            </a:r>
            <a:r>
              <a:rPr lang="en-US" sz="2000" b="1" dirty="0" smtClean="0"/>
              <a:t>Request Submitted by April 16, 2015 for 64 Counties</a:t>
            </a:r>
          </a:p>
          <a:p>
            <a:r>
              <a:rPr lang="en-US" sz="2000" b="1" dirty="0" smtClean="0"/>
              <a:t>Total Value of Joint Preliminary Damage Assessments</a:t>
            </a:r>
            <a:r>
              <a:rPr lang="en-US" sz="2000" b="1" dirty="0" smtClean="0"/>
              <a:t>: $7.8 million</a:t>
            </a:r>
            <a:endParaRPr lang="en-US" sz="2000"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228600" y="2438400"/>
            <a:ext cx="8610600" cy="4114800"/>
          </a:xfrm>
        </p:spPr>
        <p:txBody>
          <a:bodyPr numCol="1">
            <a:noAutofit/>
          </a:bodyPr>
          <a:lstStyle/>
          <a:p>
            <a:pPr algn="l"/>
            <a:r>
              <a:rPr lang="en-US" sz="3000" b="1" dirty="0" smtClean="0"/>
              <a:t>Have the right people on your assessment team</a:t>
            </a:r>
            <a:br>
              <a:rPr lang="en-US" sz="3000" b="1" dirty="0" smtClean="0"/>
            </a:br>
            <a:r>
              <a:rPr lang="en-US" sz="3000" b="1" dirty="0" smtClean="0"/>
              <a:t>	- Road Foreman</a:t>
            </a:r>
            <a:br>
              <a:rPr lang="en-US" sz="3000" b="1" dirty="0" smtClean="0"/>
            </a:br>
            <a:r>
              <a:rPr lang="en-US" sz="3000" b="1" dirty="0" smtClean="0"/>
              <a:t>	- Treasurer, Payroll Clerk</a:t>
            </a:r>
            <a:br>
              <a:rPr lang="en-US" sz="3000" b="1" dirty="0" smtClean="0"/>
            </a:br>
            <a:r>
              <a:rPr lang="en-US" sz="3000" b="1" dirty="0" smtClean="0"/>
              <a:t>	- Representatives from other reporting entities 	  such as cities, water districts, etc.</a:t>
            </a:r>
            <a:br>
              <a:rPr lang="en-US" sz="3000" b="1" dirty="0" smtClean="0"/>
            </a:br>
            <a:r>
              <a:rPr lang="en-US" sz="3000" b="1" dirty="0" smtClean="0"/>
              <a:t>Review all records and include any and all expenses 	not previously reported</a:t>
            </a:r>
            <a:br>
              <a:rPr lang="en-US" sz="3000" b="1" dirty="0" smtClean="0"/>
            </a:br>
            <a:r>
              <a:rPr lang="en-US" sz="3000" b="1" dirty="0" smtClean="0"/>
              <a:t>Show FEMA everything - visit all damage sites</a:t>
            </a:r>
            <a:br>
              <a:rPr lang="en-US" sz="3000" b="1" dirty="0" smtClean="0"/>
            </a:br>
            <a:r>
              <a:rPr lang="en-US" sz="3000" b="1" dirty="0" smtClean="0"/>
              <a:t/>
            </a:r>
            <a:br>
              <a:rPr lang="en-US" sz="3000" b="1" dirty="0" smtClean="0"/>
            </a:br>
            <a:r>
              <a:rPr lang="en-US" sz="3000" b="1" dirty="0" smtClean="0"/>
              <a:t/>
            </a:r>
            <a:br>
              <a:rPr lang="en-US" sz="3000" b="1" dirty="0" smtClean="0"/>
            </a:br>
            <a:r>
              <a:rPr lang="en-US" sz="3000" b="1" dirty="0" smtClean="0"/>
              <a:t/>
            </a:r>
            <a:br>
              <a:rPr lang="en-US" sz="3000" b="1" dirty="0" smtClean="0"/>
            </a:br>
            <a:r>
              <a:rPr lang="en-US" sz="2400" b="1" dirty="0" smtClean="0"/>
              <a:t/>
            </a:r>
            <a:br>
              <a:rPr lang="en-US" sz="2400" b="1" dirty="0" smtClean="0"/>
            </a:br>
            <a:endParaRPr lang="en-US" sz="2400" b="1"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49" name="Picture 1" descr="C:\Users\michael.e.dossett\Desktop\images.jpg"/>
          <p:cNvPicPr>
            <a:picLocks noChangeAspect="1" noChangeArrowheads="1"/>
          </p:cNvPicPr>
          <p:nvPr/>
        </p:nvPicPr>
        <p:blipFill>
          <a:blip r:embed="rId3" cstate="print"/>
          <a:srcRect/>
          <a:stretch>
            <a:fillRect/>
          </a:stretch>
        </p:blipFill>
        <p:spPr bwMode="auto">
          <a:xfrm>
            <a:off x="0" y="1295400"/>
            <a:ext cx="9144000" cy="5222887"/>
          </a:xfrm>
          <a:prstGeom prst="rect">
            <a:avLst/>
          </a:prstGeom>
          <a:noFill/>
        </p:spPr>
      </p:pic>
    </p:spTree>
    <p:extLst>
      <p:ext uri="{BB962C8B-B14F-4D97-AF65-F5344CB8AC3E}">
        <p14:creationId xmlns:p14="http://schemas.microsoft.com/office/powerpoint/2010/main" xmlns="" val="1767322105"/>
      </p:ext>
    </p:extLst>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304800" y="2438400"/>
            <a:ext cx="8229600" cy="381000"/>
          </a:xfrm>
        </p:spPr>
        <p:txBody>
          <a:bodyPr numCol="4">
            <a:noAutofit/>
          </a:bodyPr>
          <a:lstStyle/>
          <a:p>
            <a:pPr algn="l"/>
            <a:r>
              <a:rPr lang="en-US" sz="1600" b="1" dirty="0" smtClean="0"/>
              <a:t/>
            </a:r>
            <a:br>
              <a:rPr lang="en-US" sz="1600" b="1" dirty="0" smtClean="0"/>
            </a:br>
            <a:r>
              <a:rPr lang="en-US" sz="1600" b="1" dirty="0" smtClean="0"/>
              <a:t/>
            </a:r>
            <a:br>
              <a:rPr lang="en-US" sz="1600" b="1" dirty="0" smtClean="0"/>
            </a:br>
            <a:endParaRPr lang="en-US" sz="1600" b="1" dirty="0"/>
          </a:p>
        </p:txBody>
      </p:sp>
      <p:sp>
        <p:nvSpPr>
          <p:cNvPr id="7" name="Rectangle 6"/>
          <p:cNvSpPr/>
          <p:nvPr/>
        </p:nvSpPr>
        <p:spPr>
          <a:xfrm>
            <a:off x="228600" y="1447800"/>
            <a:ext cx="8610600" cy="923330"/>
          </a:xfrm>
          <a:prstGeom prst="rect">
            <a:avLst/>
          </a:prstGeom>
        </p:spPr>
        <p:txBody>
          <a:bodyPr wrap="square">
            <a:spAutoFit/>
          </a:bodyPr>
          <a:lstStyle/>
          <a:p>
            <a:r>
              <a:rPr lang="en-US" b="1" dirty="0" smtClean="0"/>
              <a:t>March 2015 Severe </a:t>
            </a:r>
            <a:r>
              <a:rPr lang="en-US" b="1" dirty="0" smtClean="0"/>
              <a:t>Winter Storm</a:t>
            </a:r>
            <a:br>
              <a:rPr lang="en-US" b="1" dirty="0" smtClean="0"/>
            </a:br>
            <a:r>
              <a:rPr lang="en-US" b="1" dirty="0" smtClean="0"/>
              <a:t>Declaration </a:t>
            </a:r>
            <a:r>
              <a:rPr lang="en-US" b="1" dirty="0" smtClean="0"/>
              <a:t>Request Must be Submitted by April 29, 2015 </a:t>
            </a:r>
            <a:endParaRPr lang="en-US" b="1" dirty="0" smtClean="0"/>
          </a:p>
          <a:p>
            <a:r>
              <a:rPr lang="en-US" b="1" dirty="0" smtClean="0"/>
              <a:t>Total </a:t>
            </a:r>
            <a:r>
              <a:rPr lang="en-US" b="1" dirty="0" smtClean="0"/>
              <a:t>Value of Joint Preliminary Damage Assessments</a:t>
            </a:r>
            <a:r>
              <a:rPr lang="en-US" b="1" dirty="0" smtClean="0"/>
              <a:t>: $19 million</a:t>
            </a:r>
            <a:endParaRPr lang="en-US" dirty="0"/>
          </a:p>
        </p:txBody>
      </p:sp>
      <p:sp>
        <p:nvSpPr>
          <p:cNvPr id="9" name="TextBox 8"/>
          <p:cNvSpPr txBox="1"/>
          <p:nvPr/>
        </p:nvSpPr>
        <p:spPr>
          <a:xfrm>
            <a:off x="228600" y="2286000"/>
            <a:ext cx="8686800" cy="4185761"/>
          </a:xfrm>
          <a:prstGeom prst="rect">
            <a:avLst/>
          </a:prstGeom>
          <a:noFill/>
        </p:spPr>
        <p:txBody>
          <a:bodyPr wrap="square" numCol="3" rtlCol="0">
            <a:spAutoFit/>
          </a:bodyPr>
          <a:lstStyle/>
          <a:p>
            <a:r>
              <a:rPr lang="en-US" sz="1400" b="1" dirty="0" smtClean="0"/>
              <a:t>Anderson</a:t>
            </a:r>
          </a:p>
          <a:p>
            <a:r>
              <a:rPr lang="en-US" sz="1400" b="1" dirty="0" smtClean="0"/>
              <a:t>Bath</a:t>
            </a:r>
          </a:p>
          <a:p>
            <a:r>
              <a:rPr lang="en-US" sz="1400" b="1" dirty="0" smtClean="0"/>
              <a:t>Bell</a:t>
            </a:r>
          </a:p>
          <a:p>
            <a:r>
              <a:rPr lang="en-US" sz="1400" b="1" dirty="0" smtClean="0"/>
              <a:t>Bourbon</a:t>
            </a:r>
          </a:p>
          <a:p>
            <a:r>
              <a:rPr lang="en-US" sz="1400" b="1" dirty="0" smtClean="0"/>
              <a:t>Boyd</a:t>
            </a:r>
          </a:p>
          <a:p>
            <a:r>
              <a:rPr lang="en-US" sz="1400" b="1" dirty="0" smtClean="0"/>
              <a:t>Breathitt</a:t>
            </a:r>
          </a:p>
          <a:p>
            <a:r>
              <a:rPr lang="en-US" sz="1400" b="1" dirty="0" smtClean="0"/>
              <a:t>Butler</a:t>
            </a:r>
          </a:p>
          <a:p>
            <a:r>
              <a:rPr lang="en-US" sz="1400" b="1" dirty="0" smtClean="0"/>
              <a:t>Calloway</a:t>
            </a:r>
          </a:p>
          <a:p>
            <a:r>
              <a:rPr lang="en-US" sz="1400" b="1" dirty="0" smtClean="0"/>
              <a:t>Carlisle</a:t>
            </a:r>
          </a:p>
          <a:p>
            <a:r>
              <a:rPr lang="en-US" sz="1400" b="1" dirty="0" smtClean="0"/>
              <a:t>Carter</a:t>
            </a:r>
          </a:p>
          <a:p>
            <a:r>
              <a:rPr lang="en-US" sz="1400" b="1" dirty="0" smtClean="0"/>
              <a:t>Casey</a:t>
            </a:r>
          </a:p>
          <a:p>
            <a:r>
              <a:rPr lang="en-US" sz="1400" b="1" dirty="0" smtClean="0"/>
              <a:t>Clark</a:t>
            </a:r>
          </a:p>
          <a:p>
            <a:r>
              <a:rPr lang="en-US" sz="1400" b="1" dirty="0" smtClean="0"/>
              <a:t>Clay</a:t>
            </a:r>
          </a:p>
          <a:p>
            <a:r>
              <a:rPr lang="en-US" sz="1400" b="1" dirty="0" smtClean="0"/>
              <a:t>Crittenden</a:t>
            </a:r>
          </a:p>
          <a:p>
            <a:r>
              <a:rPr lang="en-US" sz="1400" b="1" dirty="0" smtClean="0"/>
              <a:t>Elliott</a:t>
            </a:r>
          </a:p>
          <a:p>
            <a:r>
              <a:rPr lang="en-US" sz="1400" b="1" dirty="0" smtClean="0"/>
              <a:t>Estill</a:t>
            </a:r>
          </a:p>
          <a:p>
            <a:r>
              <a:rPr lang="en-US" sz="1400" b="1" dirty="0" smtClean="0"/>
              <a:t>Fleming</a:t>
            </a:r>
          </a:p>
          <a:p>
            <a:r>
              <a:rPr lang="en-US" sz="1400" b="1" dirty="0" smtClean="0"/>
              <a:t>Floyd</a:t>
            </a:r>
          </a:p>
          <a:p>
            <a:r>
              <a:rPr lang="en-US" sz="1400" b="1" dirty="0" smtClean="0"/>
              <a:t>Franklin</a:t>
            </a:r>
          </a:p>
          <a:p>
            <a:r>
              <a:rPr lang="en-US" sz="1400" b="1" dirty="0" smtClean="0"/>
              <a:t>Fulton</a:t>
            </a:r>
          </a:p>
          <a:p>
            <a:r>
              <a:rPr lang="en-US" sz="1400" b="1" dirty="0" smtClean="0"/>
              <a:t>Grant</a:t>
            </a:r>
          </a:p>
          <a:p>
            <a:r>
              <a:rPr lang="en-US" sz="1400" b="1" dirty="0" smtClean="0"/>
              <a:t>Greenup</a:t>
            </a:r>
          </a:p>
          <a:p>
            <a:r>
              <a:rPr lang="en-US" sz="1400" b="1" dirty="0" smtClean="0"/>
              <a:t>Hancock</a:t>
            </a:r>
          </a:p>
          <a:p>
            <a:r>
              <a:rPr lang="en-US" sz="1400" b="1" dirty="0" smtClean="0"/>
              <a:t>Harrison</a:t>
            </a:r>
          </a:p>
          <a:p>
            <a:r>
              <a:rPr lang="en-US" sz="1400" b="1" dirty="0" smtClean="0"/>
              <a:t>Hart</a:t>
            </a:r>
          </a:p>
          <a:p>
            <a:r>
              <a:rPr lang="en-US" sz="1400" b="1" dirty="0" smtClean="0"/>
              <a:t>Johnson</a:t>
            </a:r>
          </a:p>
          <a:p>
            <a:r>
              <a:rPr lang="en-US" sz="1400" b="1" dirty="0" smtClean="0"/>
              <a:t>Knott</a:t>
            </a:r>
          </a:p>
          <a:p>
            <a:r>
              <a:rPr lang="en-US" sz="1400" b="1" dirty="0" err="1" smtClean="0"/>
              <a:t>LaRue</a:t>
            </a:r>
            <a:endParaRPr lang="en-US" sz="1400" b="1" dirty="0" smtClean="0"/>
          </a:p>
          <a:p>
            <a:r>
              <a:rPr lang="en-US" sz="1400" b="1" dirty="0" smtClean="0"/>
              <a:t>Lawrence</a:t>
            </a:r>
          </a:p>
          <a:p>
            <a:r>
              <a:rPr lang="en-US" sz="1400" b="1" dirty="0" smtClean="0"/>
              <a:t>Lee</a:t>
            </a:r>
          </a:p>
          <a:p>
            <a:r>
              <a:rPr lang="en-US" sz="1400" b="1" dirty="0" smtClean="0"/>
              <a:t>Leslie</a:t>
            </a:r>
          </a:p>
          <a:p>
            <a:r>
              <a:rPr lang="en-US" sz="1400" b="1" dirty="0" smtClean="0"/>
              <a:t>Letcher</a:t>
            </a:r>
          </a:p>
          <a:p>
            <a:r>
              <a:rPr lang="en-US" sz="1400" b="1" dirty="0" smtClean="0"/>
              <a:t>Lewis</a:t>
            </a:r>
          </a:p>
          <a:p>
            <a:r>
              <a:rPr lang="en-US" sz="1400" b="1" dirty="0" smtClean="0"/>
              <a:t>Madison</a:t>
            </a:r>
          </a:p>
          <a:p>
            <a:r>
              <a:rPr lang="en-US" sz="1400" b="1" dirty="0" smtClean="0"/>
              <a:t>Martin</a:t>
            </a:r>
          </a:p>
          <a:p>
            <a:r>
              <a:rPr lang="en-US" sz="1400" b="1" dirty="0" smtClean="0"/>
              <a:t>Mason</a:t>
            </a:r>
          </a:p>
          <a:p>
            <a:r>
              <a:rPr lang="en-US" sz="1400" b="1" dirty="0" smtClean="0"/>
              <a:t>Menifee</a:t>
            </a:r>
          </a:p>
          <a:p>
            <a:r>
              <a:rPr lang="en-US" sz="1400" b="1" dirty="0" smtClean="0"/>
              <a:t>Metcalfe</a:t>
            </a:r>
          </a:p>
          <a:p>
            <a:r>
              <a:rPr lang="en-US" sz="1400" b="1" dirty="0" smtClean="0"/>
              <a:t>Montgomery</a:t>
            </a:r>
          </a:p>
          <a:p>
            <a:r>
              <a:rPr lang="en-US" sz="1400" b="1" dirty="0" smtClean="0"/>
              <a:t>Morgan</a:t>
            </a:r>
          </a:p>
          <a:p>
            <a:r>
              <a:rPr lang="en-US" sz="1400" b="1" dirty="0" smtClean="0"/>
              <a:t>Nicholas</a:t>
            </a:r>
          </a:p>
          <a:p>
            <a:r>
              <a:rPr lang="en-US" sz="1400" b="1" dirty="0" smtClean="0"/>
              <a:t>Owen</a:t>
            </a:r>
          </a:p>
          <a:p>
            <a:r>
              <a:rPr lang="en-US" sz="1400" b="1" dirty="0" smtClean="0"/>
              <a:t>Owsley</a:t>
            </a:r>
          </a:p>
          <a:p>
            <a:r>
              <a:rPr lang="en-US" sz="1400" b="1" dirty="0" smtClean="0"/>
              <a:t>Pendleton</a:t>
            </a:r>
          </a:p>
          <a:p>
            <a:r>
              <a:rPr lang="en-US" sz="1400" b="1" dirty="0" smtClean="0"/>
              <a:t>Perry</a:t>
            </a:r>
          </a:p>
          <a:p>
            <a:r>
              <a:rPr lang="en-US" sz="1400" b="1" dirty="0" smtClean="0"/>
              <a:t>Pike</a:t>
            </a:r>
          </a:p>
          <a:p>
            <a:r>
              <a:rPr lang="en-US" sz="1400" b="1" dirty="0" smtClean="0"/>
              <a:t>Robertson</a:t>
            </a:r>
          </a:p>
          <a:p>
            <a:r>
              <a:rPr lang="en-US" sz="1400" b="1" dirty="0" smtClean="0"/>
              <a:t>Rockcastle</a:t>
            </a:r>
          </a:p>
          <a:p>
            <a:r>
              <a:rPr lang="en-US" sz="1400" b="1" dirty="0" smtClean="0"/>
              <a:t>Rowan</a:t>
            </a:r>
          </a:p>
          <a:p>
            <a:r>
              <a:rPr lang="en-US" sz="1400" b="1" dirty="0" smtClean="0"/>
              <a:t>Spencer</a:t>
            </a:r>
          </a:p>
          <a:p>
            <a:r>
              <a:rPr lang="en-US" sz="1400" b="1" dirty="0" smtClean="0"/>
              <a:t>Trigg</a:t>
            </a:r>
          </a:p>
          <a:p>
            <a:r>
              <a:rPr lang="en-US" sz="1400" b="1" dirty="0" smtClean="0"/>
              <a:t>Webster</a:t>
            </a:r>
          </a:p>
          <a:p>
            <a:r>
              <a:rPr lang="en-US" sz="1400" b="1" dirty="0" smtClean="0"/>
              <a:t>Woodford</a:t>
            </a:r>
          </a:p>
          <a:p>
            <a:r>
              <a:rPr lang="en-US" sz="1400" b="1" dirty="0" smtClean="0"/>
              <a:t>Wolfe</a:t>
            </a:r>
          </a:p>
          <a:p>
            <a:endParaRPr lang="en-US" sz="1600" b="1" dirty="0" smtClean="0"/>
          </a:p>
          <a:p>
            <a:endParaRPr lang="en-US" sz="1400"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228600" y="3048000"/>
            <a:ext cx="8686800" cy="3200400"/>
          </a:xfrm>
        </p:spPr>
        <p:txBody>
          <a:bodyPr numCol="1">
            <a:noAutofit/>
          </a:bodyPr>
          <a:lstStyle/>
          <a:p>
            <a:pPr algn="l"/>
            <a:r>
              <a:rPr lang="en-US" sz="2500" b="1" dirty="0" smtClean="0"/>
              <a:t>Severe Storms Beginning April 2, 2015</a:t>
            </a:r>
            <a:br>
              <a:rPr lang="en-US" sz="2500" b="1" dirty="0" smtClean="0"/>
            </a:br>
            <a:r>
              <a:rPr lang="en-US" sz="2500" b="1" dirty="0" smtClean="0"/>
              <a:t>Governor Issued State of Emergency on April 3, 2015</a:t>
            </a:r>
            <a:r>
              <a:rPr lang="en-US" sz="1000" b="1" dirty="0" smtClean="0"/>
              <a:t/>
            </a:r>
            <a:br>
              <a:rPr lang="en-US" sz="1000" b="1" dirty="0" smtClean="0"/>
            </a:br>
            <a:r>
              <a:rPr lang="en-US" sz="2500" b="1" dirty="0" smtClean="0"/>
              <a:t>If your county had damages to public infrastructure, private residences, or business:</a:t>
            </a:r>
            <a:br>
              <a:rPr lang="en-US" sz="2500" b="1" dirty="0" smtClean="0"/>
            </a:br>
            <a:r>
              <a:rPr lang="en-US" sz="2500" b="1" dirty="0" smtClean="0"/>
              <a:t>	</a:t>
            </a:r>
            <a:r>
              <a:rPr lang="en-US" sz="2500" b="1" dirty="0" smtClean="0"/>
              <a:t>-  Declare a Local State of Emergency</a:t>
            </a:r>
            <a:br>
              <a:rPr lang="en-US" sz="2500" b="1" dirty="0" smtClean="0"/>
            </a:br>
            <a:r>
              <a:rPr lang="en-US" sz="2500" b="1" dirty="0" smtClean="0"/>
              <a:t>	</a:t>
            </a:r>
            <a:r>
              <a:rPr lang="en-US" sz="2500" b="1" dirty="0" smtClean="0"/>
              <a:t>-  Complete Damage Assessments for all damaged 			properties</a:t>
            </a:r>
            <a:br>
              <a:rPr lang="en-US" sz="2500" b="1" dirty="0" smtClean="0"/>
            </a:br>
            <a:r>
              <a:rPr lang="en-US" sz="2500" b="1" dirty="0" smtClean="0"/>
              <a:t>	</a:t>
            </a:r>
            <a:r>
              <a:rPr lang="en-US" sz="2500" b="1" dirty="0" smtClean="0"/>
              <a:t>-  Photograph damage sights - BEFORE - repairs begin</a:t>
            </a:r>
            <a:br>
              <a:rPr lang="en-US" sz="2500" b="1" dirty="0" smtClean="0"/>
            </a:br>
            <a:r>
              <a:rPr lang="en-US" sz="2500" b="1" dirty="0" smtClean="0"/>
              <a:t>	</a:t>
            </a:r>
            <a:r>
              <a:rPr lang="en-US" sz="2500" b="1" dirty="0" smtClean="0"/>
              <a:t>-  Maintain detailed records regarding</a:t>
            </a:r>
            <a:br>
              <a:rPr lang="en-US" sz="2500" b="1" dirty="0" smtClean="0"/>
            </a:br>
            <a:r>
              <a:rPr lang="en-US" sz="2500" b="1" dirty="0" smtClean="0"/>
              <a:t>	</a:t>
            </a:r>
            <a:r>
              <a:rPr lang="en-US" sz="2500" b="1" dirty="0" smtClean="0"/>
              <a:t>	- Volunteer Efforts</a:t>
            </a:r>
            <a:br>
              <a:rPr lang="en-US" sz="2500" b="1" dirty="0" smtClean="0"/>
            </a:br>
            <a:r>
              <a:rPr lang="en-US" sz="2500" b="1" dirty="0" smtClean="0"/>
              <a:t>	</a:t>
            </a:r>
            <a:r>
              <a:rPr lang="en-US" sz="2500" b="1" dirty="0" smtClean="0"/>
              <a:t>	-  Deaths and Injuries</a:t>
            </a:r>
            <a:br>
              <a:rPr lang="en-US" sz="2500" b="1" dirty="0" smtClean="0"/>
            </a:br>
            <a:r>
              <a:rPr lang="en-US" sz="2500" b="1" dirty="0" smtClean="0"/>
              <a:t>	</a:t>
            </a:r>
            <a:r>
              <a:rPr lang="en-US" sz="2500" b="1" dirty="0" smtClean="0"/>
              <a:t>	-  Sheltering/Feeding  Activities</a:t>
            </a:r>
            <a:br>
              <a:rPr lang="en-US" sz="2500" b="1" dirty="0" smtClean="0"/>
            </a:br>
            <a:r>
              <a:rPr lang="en-US" sz="2500" b="1" dirty="0" smtClean="0"/>
              <a:t>	</a:t>
            </a:r>
            <a:r>
              <a:rPr lang="en-US" sz="2500" b="1" dirty="0" smtClean="0"/>
              <a:t>	-  Detours (length, duration, # of impacted citizens </a:t>
            </a:r>
            <a:br>
              <a:rPr lang="en-US" sz="2500" b="1" dirty="0" smtClean="0"/>
            </a:br>
            <a:r>
              <a:rPr lang="en-US" sz="2500" b="1" dirty="0" smtClean="0"/>
              <a:t/>
            </a:r>
            <a:br>
              <a:rPr lang="en-US" sz="2500" b="1" dirty="0" smtClean="0"/>
            </a:br>
            <a:r>
              <a:rPr lang="en-US" sz="2500" b="1" dirty="0" smtClean="0"/>
              <a:t/>
            </a:r>
            <a:br>
              <a:rPr lang="en-US" sz="2500" b="1" dirty="0" smtClean="0"/>
            </a:br>
            <a:r>
              <a:rPr lang="en-US" sz="2400" b="1" dirty="0" smtClean="0"/>
              <a:t> </a:t>
            </a:r>
            <a:br>
              <a:rPr lang="en-US" sz="2400" b="1" dirty="0" smtClean="0"/>
            </a:br>
            <a:endParaRPr lang="en-US" sz="2400" b="1"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228600" y="2362200"/>
            <a:ext cx="8686800" cy="4114800"/>
          </a:xfrm>
        </p:spPr>
        <p:txBody>
          <a:bodyPr numCol="1">
            <a:noAutofit/>
          </a:bodyPr>
          <a:lstStyle/>
          <a:p>
            <a:pPr algn="l"/>
            <a:r>
              <a:rPr lang="en-US" sz="3000" b="1" dirty="0" smtClean="0"/>
              <a:t>For damages to roads, bridges, buildings, equipment, parks, utilities, etc.:</a:t>
            </a:r>
            <a:r>
              <a:rPr lang="en-US" sz="3000" b="1" dirty="0" smtClean="0"/>
              <a:t/>
            </a:r>
            <a:br>
              <a:rPr lang="en-US" sz="3000" b="1" dirty="0" smtClean="0"/>
            </a:br>
            <a:r>
              <a:rPr lang="en-US" sz="3000" b="1" dirty="0" smtClean="0"/>
              <a:t>- Report damages for county and </a:t>
            </a:r>
            <a:r>
              <a:rPr lang="en-US" sz="3000" b="1" dirty="0" smtClean="0"/>
              <a:t>all eligible applicants in </a:t>
            </a:r>
            <a:r>
              <a:rPr lang="en-US" sz="3000" b="1" dirty="0" smtClean="0"/>
              <a:t>county on the </a:t>
            </a:r>
            <a:r>
              <a:rPr lang="en-US" sz="3000" b="1" dirty="0" smtClean="0"/>
              <a:t>KYEM 501 Damage Assessment </a:t>
            </a:r>
            <a:r>
              <a:rPr lang="en-US" sz="3000" b="1" dirty="0" smtClean="0"/>
              <a:t>Form</a:t>
            </a:r>
            <a:r>
              <a:rPr lang="en-US" sz="3000" b="1" dirty="0" smtClean="0"/>
              <a:t/>
            </a:r>
            <a:br>
              <a:rPr lang="en-US" sz="3000" b="1" dirty="0" smtClean="0"/>
            </a:br>
            <a:r>
              <a:rPr lang="en-US" sz="3000" b="1" dirty="0" smtClean="0"/>
              <a:t>- </a:t>
            </a:r>
            <a:r>
              <a:rPr lang="en-US" sz="3000" b="1" dirty="0" smtClean="0"/>
              <a:t>Show all damage to infrastructure by:</a:t>
            </a:r>
            <a:br>
              <a:rPr lang="en-US" sz="3000" b="1" dirty="0" smtClean="0"/>
            </a:br>
            <a:r>
              <a:rPr lang="en-US" sz="3000" b="1" dirty="0" smtClean="0"/>
              <a:t>	amounts</a:t>
            </a:r>
            <a:br>
              <a:rPr lang="en-US" sz="3000" b="1" dirty="0" smtClean="0"/>
            </a:br>
            <a:r>
              <a:rPr lang="en-US" sz="3000" b="1" dirty="0" smtClean="0"/>
              <a:t>	category</a:t>
            </a:r>
            <a:br>
              <a:rPr lang="en-US" sz="3000" b="1" dirty="0" smtClean="0"/>
            </a:br>
            <a:r>
              <a:rPr lang="en-US" sz="3000" b="1" dirty="0" smtClean="0"/>
              <a:t>	location</a:t>
            </a:r>
            <a:br>
              <a:rPr lang="en-US" sz="3000" b="1" dirty="0" smtClean="0"/>
            </a:br>
            <a:r>
              <a:rPr lang="en-US" sz="3000" b="1" dirty="0" smtClean="0"/>
              <a:t>- Submit forms to KYEM Area Office </a:t>
            </a:r>
            <a:br>
              <a:rPr lang="en-US" sz="3000" b="1" dirty="0" smtClean="0"/>
            </a:br>
            <a:r>
              <a:rPr lang="en-US" sz="3000" b="1" dirty="0" smtClean="0"/>
              <a:t/>
            </a:r>
            <a:br>
              <a:rPr lang="en-US" sz="3000" b="1" dirty="0" smtClean="0"/>
            </a:br>
            <a:r>
              <a:rPr lang="en-US" sz="3000" b="1" dirty="0" smtClean="0"/>
              <a:t/>
            </a:r>
            <a:br>
              <a:rPr lang="en-US" sz="3000" b="1" dirty="0" smtClean="0"/>
            </a:br>
            <a:r>
              <a:rPr lang="en-US" sz="2400" b="1" dirty="0" smtClean="0"/>
              <a:t/>
            </a:r>
            <a:br>
              <a:rPr lang="en-US" sz="2400" b="1" dirty="0" smtClean="0"/>
            </a:br>
            <a:endParaRPr lang="en-US" sz="2400" b="1"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152400" y="2895600"/>
            <a:ext cx="8686800" cy="3200400"/>
          </a:xfrm>
        </p:spPr>
        <p:txBody>
          <a:bodyPr numCol="1">
            <a:noAutofit/>
          </a:bodyPr>
          <a:lstStyle/>
          <a:p>
            <a:pPr algn="l"/>
            <a:r>
              <a:rPr lang="en-US" sz="2800" b="1" dirty="0" smtClean="0"/>
              <a:t>Damage Assessment Forms:</a:t>
            </a:r>
            <a:br>
              <a:rPr lang="en-US" sz="2800" b="1" dirty="0" smtClean="0"/>
            </a:br>
            <a:r>
              <a:rPr lang="en-US" sz="2800" b="1" dirty="0" smtClean="0"/>
              <a:t>Public Assistance Form 501</a:t>
            </a:r>
            <a:br>
              <a:rPr lang="en-US" sz="2800" b="1" dirty="0" smtClean="0"/>
            </a:br>
            <a:r>
              <a:rPr lang="en-US" sz="2800" b="1" dirty="0" smtClean="0"/>
              <a:t/>
            </a:r>
            <a:br>
              <a:rPr lang="en-US" sz="2800" b="1" dirty="0" smtClean="0"/>
            </a:br>
            <a:r>
              <a:rPr lang="en-US" sz="2800" dirty="0" smtClean="0"/>
              <a:t>- </a:t>
            </a:r>
            <a:r>
              <a:rPr lang="en-US" sz="2800" b="1" dirty="0" smtClean="0"/>
              <a:t>Provide name for person conducting damage survey</a:t>
            </a:r>
            <a:br>
              <a:rPr lang="en-US" sz="2800" b="1" dirty="0" smtClean="0"/>
            </a:br>
            <a:r>
              <a:rPr lang="en-US" sz="2800" b="1" dirty="0" smtClean="0"/>
              <a:t>- Each site must be listed separately</a:t>
            </a:r>
            <a:br>
              <a:rPr lang="en-US" sz="2800" b="1" dirty="0" smtClean="0"/>
            </a:br>
            <a:r>
              <a:rPr lang="en-US" sz="2800" b="1" dirty="0" smtClean="0"/>
              <a:t>- Provide description of damage</a:t>
            </a:r>
            <a:br>
              <a:rPr lang="en-US" sz="2800" b="1" dirty="0" smtClean="0"/>
            </a:br>
            <a:r>
              <a:rPr lang="en-US" sz="2800" b="1" dirty="0" smtClean="0"/>
              <a:t>- Combine all damages in county on one submission 	(cities, schools, hospitals, etc.)</a:t>
            </a:r>
            <a:br>
              <a:rPr lang="en-US" sz="2800" b="1" dirty="0" smtClean="0"/>
            </a:br>
            <a:r>
              <a:rPr lang="en-US" sz="2800" b="1" dirty="0" smtClean="0"/>
              <a:t>-  Make cost estimates as close as possible</a:t>
            </a:r>
            <a:br>
              <a:rPr lang="en-US" sz="2800" b="1" dirty="0" smtClean="0"/>
            </a:br>
            <a:r>
              <a:rPr lang="en-US" sz="2800" b="1" dirty="0" smtClean="0"/>
              <a:t>-  Identify </a:t>
            </a:r>
            <a:r>
              <a:rPr lang="en-US" sz="2800" b="1" u="sng" dirty="0" smtClean="0"/>
              <a:t>all</a:t>
            </a:r>
            <a:r>
              <a:rPr lang="en-US" sz="2800" b="1" dirty="0" smtClean="0"/>
              <a:t> damages - don't stop when threshold is met</a:t>
            </a:r>
            <a:r>
              <a:rPr lang="en-US" sz="2500" b="1" dirty="0" smtClean="0"/>
              <a:t/>
            </a:r>
            <a:br>
              <a:rPr lang="en-US" sz="2500" b="1" dirty="0" smtClean="0"/>
            </a:br>
            <a:r>
              <a:rPr lang="en-US" sz="2500" b="1" dirty="0" smtClean="0"/>
              <a:t/>
            </a:r>
            <a:br>
              <a:rPr lang="en-US" sz="2500" b="1" dirty="0" smtClean="0"/>
            </a:br>
            <a:r>
              <a:rPr lang="en-US" sz="2500" b="1" dirty="0" smtClean="0"/>
              <a:t/>
            </a:r>
            <a:br>
              <a:rPr lang="en-US" sz="2500" b="1" dirty="0" smtClean="0"/>
            </a:br>
            <a:r>
              <a:rPr lang="en-US" sz="2400" b="1" dirty="0" smtClean="0"/>
              <a:t> </a:t>
            </a:r>
            <a:br>
              <a:rPr lang="en-US" sz="2400" b="1" dirty="0" smtClean="0"/>
            </a:br>
            <a:endParaRPr lang="en-US" sz="2400" b="1"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381000" y="215660"/>
            <a:ext cx="8382000" cy="6426680"/>
          </a:xfrm>
          <a:prstGeom prst="rect">
            <a:avLst/>
          </a:prstGeom>
          <a:noFill/>
          <a:ln w="9525">
            <a:noFill/>
            <a:miter lim="800000"/>
            <a:headEnd/>
            <a:tailEnd/>
          </a:ln>
        </p:spPr>
      </p:pic>
      <p:sp>
        <p:nvSpPr>
          <p:cNvPr id="4" name="TextBox 3"/>
          <p:cNvSpPr txBox="1"/>
          <p:nvPr/>
        </p:nvSpPr>
        <p:spPr>
          <a:xfrm>
            <a:off x="990600" y="533400"/>
            <a:ext cx="3429000" cy="369332"/>
          </a:xfrm>
          <a:prstGeom prst="rect">
            <a:avLst/>
          </a:prstGeom>
          <a:noFill/>
        </p:spPr>
        <p:txBody>
          <a:bodyPr wrap="square" rtlCol="0">
            <a:spAutoFit/>
          </a:bodyPr>
          <a:lstStyle/>
          <a:p>
            <a:r>
              <a:rPr lang="en-US" b="1" dirty="0" smtClean="0"/>
              <a:t>KYEM Form 501  </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990600" y="2209800"/>
            <a:ext cx="6934200" cy="3200400"/>
          </a:xfrm>
        </p:spPr>
        <p:txBody>
          <a:bodyPr numCol="1">
            <a:noAutofit/>
          </a:bodyPr>
          <a:lstStyle/>
          <a:p>
            <a:pPr algn="l"/>
            <a:r>
              <a:rPr lang="en-US" sz="3000" b="1" dirty="0" smtClean="0"/>
              <a:t>FEMA will </a:t>
            </a:r>
            <a:r>
              <a:rPr lang="en-US" sz="3000" b="1" u="sng" dirty="0" smtClean="0"/>
              <a:t>not</a:t>
            </a:r>
            <a:r>
              <a:rPr lang="en-US" sz="3000" b="1" dirty="0" smtClean="0"/>
              <a:t> cover damage expenditures related to debris in waterways.</a:t>
            </a:r>
            <a:r>
              <a:rPr lang="en-US" sz="2500" b="1" dirty="0" smtClean="0"/>
              <a:t/>
            </a:r>
            <a:br>
              <a:rPr lang="en-US" sz="2500" b="1" dirty="0" smtClean="0"/>
            </a:br>
            <a:r>
              <a:rPr lang="en-US" sz="2500" b="1" dirty="0" smtClean="0"/>
              <a:t/>
            </a:r>
            <a:br>
              <a:rPr lang="en-US" sz="2500" b="1" dirty="0" smtClean="0"/>
            </a:br>
            <a:r>
              <a:rPr lang="en-US" sz="2500" b="1" dirty="0" smtClean="0"/>
              <a:t/>
            </a:r>
            <a:br>
              <a:rPr lang="en-US" sz="2500" b="1" dirty="0" smtClean="0"/>
            </a:br>
            <a:r>
              <a:rPr lang="en-US" sz="2400" b="1" dirty="0" smtClean="0"/>
              <a:t> </a:t>
            </a:r>
            <a:br>
              <a:rPr lang="en-US" sz="2400" b="1" dirty="0" smtClean="0"/>
            </a:br>
            <a:endParaRPr lang="en-US" sz="2400" b="1"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6477000"/>
            <a:ext cx="9144000" cy="381000"/>
          </a:xfrm>
          <a:prstGeom prst="rect">
            <a:avLst/>
          </a:prstGeom>
          <a:gradFill rotWithShape="0">
            <a:gsLst>
              <a:gs pos="0">
                <a:srgbClr val="084C8D"/>
              </a:gs>
              <a:gs pos="100000">
                <a:srgbClr val="102A5D"/>
              </a:gs>
            </a:gsLst>
            <a:lin ang="5400000"/>
          </a:gradFill>
          <a:ln w="25400">
            <a:solidFill>
              <a:srgbClr val="385D8A"/>
            </a:solidFill>
            <a:miter lim="800000"/>
            <a:headEnd/>
            <a:tailEnd/>
          </a:ln>
          <a:effectLst>
            <a:outerShdw blurRad="63500" dist="38100" dir="18900000" algn="bl" rotWithShape="0">
              <a:srgbClr val="000000">
                <a:alpha val="39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cs typeface="+mn-cs"/>
            </a:endParaRPr>
          </a:p>
        </p:txBody>
      </p:sp>
      <p:pic>
        <p:nvPicPr>
          <p:cNvPr id="6" name="Picture 5" descr="KYEM Serving Our Commonwealth October 2014 copy.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1336675"/>
          </a:xfrm>
          <a:prstGeom prst="rect">
            <a:avLst/>
          </a:prstGeom>
          <a:noFill/>
          <a:ln>
            <a:noFill/>
          </a:ln>
          <a:effectLst>
            <a:outerShdw blurRad="63500" dist="38100" dir="5400000" algn="t" rotWithShape="0">
              <a:srgbClr val="000000">
                <a:alpha val="39999"/>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itle 4"/>
          <p:cNvSpPr>
            <a:spLocks noGrp="1"/>
          </p:cNvSpPr>
          <p:nvPr>
            <p:ph type="title"/>
          </p:nvPr>
        </p:nvSpPr>
        <p:spPr>
          <a:xfrm>
            <a:off x="304800" y="3581400"/>
            <a:ext cx="8229600" cy="1143000"/>
          </a:xfrm>
        </p:spPr>
        <p:txBody>
          <a:bodyPr numCol="1">
            <a:noAutofit/>
          </a:bodyPr>
          <a:lstStyle/>
          <a:p>
            <a:pPr algn="l"/>
            <a:r>
              <a:rPr lang="en-US" sz="2500" b="1" dirty="0" smtClean="0"/>
              <a:t>If you have waterway issues which involve:</a:t>
            </a:r>
            <a:br>
              <a:rPr lang="en-US" sz="2500" b="1" dirty="0" smtClean="0"/>
            </a:br>
            <a:r>
              <a:rPr lang="en-US" sz="2500" b="1" dirty="0" smtClean="0"/>
              <a:t>- Debris or bank erosion that is causing damage or threatening to damage to improved properties such as homes, bridges, businesses </a:t>
            </a:r>
            <a:r>
              <a:rPr lang="en-US" sz="1500" b="1" dirty="0" smtClean="0"/>
              <a:t/>
            </a:r>
            <a:br>
              <a:rPr lang="en-US" sz="1500" b="1" dirty="0" smtClean="0"/>
            </a:br>
            <a:r>
              <a:rPr lang="en-US" sz="2500" b="1" dirty="0" smtClean="0"/>
              <a:t/>
            </a:r>
            <a:br>
              <a:rPr lang="en-US" sz="2500" b="1" dirty="0" smtClean="0"/>
            </a:br>
            <a:r>
              <a:rPr lang="en-US" sz="2500" b="1" dirty="0" smtClean="0"/>
              <a:t>CALL NATURAL RESOURCES CONSERVATION SERVICE (NRCS)</a:t>
            </a:r>
            <a:br>
              <a:rPr lang="en-US" sz="2500" b="1" dirty="0" smtClean="0"/>
            </a:br>
            <a:r>
              <a:rPr lang="en-US" sz="2500" b="1" dirty="0" smtClean="0"/>
              <a:t>    	</a:t>
            </a:r>
            <a:r>
              <a:rPr lang="en-US" sz="2500" b="1" dirty="0" smtClean="0"/>
              <a:t/>
            </a:r>
            <a:br>
              <a:rPr lang="en-US" sz="2500" b="1" dirty="0" smtClean="0"/>
            </a:br>
            <a:r>
              <a:rPr lang="en-US" sz="2200" b="1" dirty="0" smtClean="0"/>
              <a:t>http</a:t>
            </a:r>
            <a:r>
              <a:rPr lang="en-US" sz="2200" b="1" dirty="0" smtClean="0"/>
              <a:t>://www.nrcs.usda.gov/wps/portal/nrcs/main/ky/contact</a:t>
            </a:r>
            <a:r>
              <a:rPr lang="en-US" sz="2200" b="1" dirty="0" smtClean="0"/>
              <a:t>/</a:t>
            </a:r>
            <a:r>
              <a:rPr lang="en-US" sz="2200" b="1" dirty="0" smtClean="0"/>
              <a:t/>
            </a:r>
            <a:br>
              <a:rPr lang="en-US" sz="2200" b="1" dirty="0" smtClean="0"/>
            </a:br>
            <a:r>
              <a:rPr lang="en-US" sz="2400" b="1" dirty="0" smtClean="0"/>
              <a:t>Kentucky NRCS State Office</a:t>
            </a:r>
            <a:br>
              <a:rPr lang="en-US" sz="2400" b="1" dirty="0" smtClean="0"/>
            </a:br>
            <a:r>
              <a:rPr lang="en-US" sz="2400" b="1" dirty="0" smtClean="0"/>
              <a:t>771 Corporate Drive</a:t>
            </a:r>
            <a:br>
              <a:rPr lang="en-US" sz="2400" b="1" dirty="0" smtClean="0"/>
            </a:br>
            <a:r>
              <a:rPr lang="en-US" sz="2400" b="1" dirty="0" smtClean="0"/>
              <a:t>Suite 210</a:t>
            </a:r>
            <a:br>
              <a:rPr lang="en-US" sz="2400" b="1" dirty="0" smtClean="0"/>
            </a:br>
            <a:r>
              <a:rPr lang="en-US" sz="2400" b="1" dirty="0" smtClean="0"/>
              <a:t>Lexington, KY 40503</a:t>
            </a:r>
            <a:br>
              <a:rPr lang="en-US" sz="2400" b="1" dirty="0" smtClean="0"/>
            </a:br>
            <a:r>
              <a:rPr lang="en-US" sz="2400" b="1" i="1" dirty="0" smtClean="0"/>
              <a:t>Phone 859-224-7350</a:t>
            </a:r>
            <a:r>
              <a:rPr lang="en-US" sz="2400" i="1" dirty="0" smtClean="0"/>
              <a:t/>
            </a:r>
            <a:br>
              <a:rPr lang="en-US" sz="2400" i="1" dirty="0" smtClean="0"/>
            </a:br>
            <a:endParaRPr lang="en-US" sz="2200" b="1" dirty="0"/>
          </a:p>
        </p:txBody>
      </p:sp>
    </p:spTree>
    <p:extLst>
      <p:ext uri="{BB962C8B-B14F-4D97-AF65-F5344CB8AC3E}">
        <p14:creationId xmlns:p14="http://schemas.microsoft.com/office/powerpoint/2010/main" xmlns="" val="2611454849"/>
      </p:ext>
    </p:extLst>
  </p:cSld>
  <p:clrMapOvr>
    <a:masterClrMapping/>
  </p:clrMapOvr>
  <p:transition spd="slow">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320bc15b-6623-44b1-b36c-f22f9b0446bb">
      <Value>Feb-March 2015 Weather Events</Value>
    </Category>
    <PublishingExpirationDate xmlns="http://schemas.microsoft.com/sharepoint/v3" xsi:nil="true"/>
    <Appendix xmlns="320bc15b-6623-44b1-b36c-f22f9b0446bb"/>
    <Recovery_x0020_Document_x0020_Library xmlns="320bc15b-6623-44b1-b36c-f22f9b0446bb">true</Recovery_x0020_Document_x0020_Library>
    <PublishingStartDate xmlns="http://schemas.microsoft.com/sharepoint/v3" xsi:nil="true"/>
    <HazMitPlanOrderNumber xmlns="320bc15b-6623-44b1-b36c-f22f9b0446bb" xsi:nil="true"/>
    <Sort_x0020_Categories xmlns="320bc15b-6623-44b1-b36c-f22f9b0446bb">22</Sort_x0020_Categorie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890D762029CE84B96C87ACFF56B9A05" ma:contentTypeVersion="9" ma:contentTypeDescription="Create a new document." ma:contentTypeScope="" ma:versionID="41784b0c62fad69a33861b5d005a16aa">
  <xsd:schema xmlns:xsd="http://www.w3.org/2001/XMLSchema" xmlns:xs="http://www.w3.org/2001/XMLSchema" xmlns:p="http://schemas.microsoft.com/office/2006/metadata/properties" xmlns:ns1="http://schemas.microsoft.com/sharepoint/v3" xmlns:ns2="320bc15b-6623-44b1-b36c-f22f9b0446bb" xmlns:ns3="eab1cfbc-0a2c-4805-bf22-d0648877ca9d" targetNamespace="http://schemas.microsoft.com/office/2006/metadata/properties" ma:root="true" ma:fieldsID="e57d2808825aac55a86703e3788248d4" ns1:_="" ns2:_="" ns3:_="">
    <xsd:import namespace="http://schemas.microsoft.com/sharepoint/v3"/>
    <xsd:import namespace="320bc15b-6623-44b1-b36c-f22f9b0446bb"/>
    <xsd:import namespace="eab1cfbc-0a2c-4805-bf22-d0648877ca9d"/>
    <xsd:element name="properties">
      <xsd:complexType>
        <xsd:sequence>
          <xsd:element name="documentManagement">
            <xsd:complexType>
              <xsd:all>
                <xsd:element ref="ns2:Category" minOccurs="0"/>
                <xsd:element ref="ns2:Sort_x0020_Categories" minOccurs="0"/>
                <xsd:element ref="ns2:Appendix" minOccurs="0"/>
                <xsd:element ref="ns2:Recovery_x0020_Document_x0020_Library" minOccurs="0"/>
                <xsd:element ref="ns2:HazMitPlanOrderNumber" minOccurs="0"/>
                <xsd:element ref="ns1:PublishingStartDate" minOccurs="0"/>
                <xsd:element ref="ns1:PublishingExpirationDat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9" nillable="true" ma:displayName="Scheduling Start Date" ma:description="" ma:hidden="true" ma:internalName="PublishingStartDate">
      <xsd:simpleType>
        <xsd:restriction base="dms:Unknown"/>
      </xsd:simpleType>
    </xsd:element>
    <xsd:element name="PublishingExpirationDate" ma:index="10"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20bc15b-6623-44b1-b36c-f22f9b0446bb" elementFormDefault="qualified">
    <xsd:import namespace="http://schemas.microsoft.com/office/2006/documentManagement/types"/>
    <xsd:import namespace="http://schemas.microsoft.com/office/infopath/2007/PartnerControls"/>
    <xsd:element name="Category" ma:index="2" nillable="true" ma:displayName="Category" ma:default="PA Delivery Model Orientation" ma:internalName="Category">
      <xsd:complexType>
        <xsd:complexContent>
          <xsd:extension base="dms:MultiChoiceFillIn">
            <xsd:sequence>
              <xsd:element name="Value" maxOccurs="unbounded" minOccurs="0" nillable="true">
                <xsd:simpleType>
                  <xsd:union memberTypes="dms:Text">
                    <xsd:simpleType>
                      <xsd:restriction base="dms:Choice">
                        <xsd:enumeration value="Forms"/>
                        <xsd:enumeration value="Damage Assessment"/>
                        <xsd:enumeration value="Disaster Reimbursement Report"/>
                        <xsd:enumeration value="Debris Contact"/>
                        <xsd:enumeration value="Debris Management"/>
                        <xsd:enumeration value="Declaration Process"/>
                        <xsd:enumeration value="Final Inspection"/>
                        <xsd:enumeration value="Public Assistance Guidance"/>
                        <xsd:enumeration value="Project Status Information"/>
                        <xsd:enumeration value="EMMIE"/>
                        <xsd:enumeration value="FEMA Delivery Model"/>
                        <xsd:enumeration value="Hazard Mitigation"/>
                        <xsd:enumeration value="Hazard Mitigation Meeting Minutes"/>
                        <xsd:enumeration value="IA PDA Manual and Forms"/>
                        <xsd:enumeration value="Public Assistance Process"/>
                        <xsd:enumeration value="State Hazard Mitigation Plan"/>
                        <xsd:enumeration value="Recovery Document Library"/>
                        <xsd:enumeration value="PA Delivery Model Orientation"/>
                      </xsd:restriction>
                    </xsd:simpleType>
                  </xsd:union>
                </xsd:simpleType>
              </xsd:element>
            </xsd:sequence>
          </xsd:extension>
        </xsd:complexContent>
      </xsd:complexType>
    </xsd:element>
    <xsd:element name="Sort_x0020_Categories" ma:index="3" nillable="true" ma:displayName="Sort Categories" ma:list="{a51c2186-2ac6-4297-97f1-a4c5412858a2}" ma:internalName="Sort_x0020_Categories" ma:readOnly="false" ma:showField="Title">
      <xsd:simpleType>
        <xsd:restriction base="dms:Lookup"/>
      </xsd:simpleType>
    </xsd:element>
    <xsd:element name="Appendix" ma:index="4" nillable="true" ma:displayName="Appendix" ma:internalName="Appendix">
      <xsd:complexType>
        <xsd:complexContent>
          <xsd:extension base="dms:MultiChoice">
            <xsd:sequence>
              <xsd:element name="Value" maxOccurs="unbounded" minOccurs="0" nillable="true">
                <xsd:simpleType>
                  <xsd:restriction base="dms:Choice">
                    <xsd:enumeration value="Enhanced / Standard Plan combined"/>
                    <xsd:enumeration value="Enhanced Plan"/>
                    <xsd:enumeration value="Standard Plan"/>
                    <xsd:enumeration value="Standard  - Appendix 2"/>
                    <xsd:enumeration value="Standard  - Appendix 3"/>
                    <xsd:enumeration value="Standard  - Appendix 4"/>
                    <xsd:enumeration value="Standard  - Appendix 5"/>
                    <xsd:enumeration value="Standard  - Appendix 6"/>
                    <xsd:enumeration value="Enhanced  - Appendix 2"/>
                    <xsd:enumeration value="Enhanced  - Appendix 3"/>
                    <xsd:enumeration value="Enhanced  - Appendix 4"/>
                    <xsd:enumeration value="Enhanced  - Appendix 5"/>
                    <xsd:enumeration value="Enhanced  - Appendix 6"/>
                    <xsd:enumeration value="Enhanced  - Appendix 7"/>
                  </xsd:restriction>
                </xsd:simpleType>
              </xsd:element>
            </xsd:sequence>
          </xsd:extension>
        </xsd:complexContent>
      </xsd:complexType>
    </xsd:element>
    <xsd:element name="Recovery_x0020_Document_x0020_Library" ma:index="5" nillable="true" ma:displayName="Recovery Document Library" ma:default="1" ma:internalName="Recovery_x0020_Document_x0020_Library">
      <xsd:simpleType>
        <xsd:restriction base="dms:Boolean"/>
      </xsd:simpleType>
    </xsd:element>
    <xsd:element name="HazMitPlanOrderNumber" ma:index="6" nillable="true" ma:displayName="HazMitPlanOrderNumber" ma:internalName="HazMitPlanOrderNumber">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eab1cfbc-0a2c-4805-bf22-d0648877ca9d"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803B63-EEA3-44AB-A569-46C0CE596DD2}"/>
</file>

<file path=customXml/itemProps2.xml><?xml version="1.0" encoding="utf-8"?>
<ds:datastoreItem xmlns:ds="http://schemas.openxmlformats.org/officeDocument/2006/customXml" ds:itemID="{BAE51139-1D77-40CA-8608-D9763EE45CE6}"/>
</file>

<file path=customXml/itemProps3.xml><?xml version="1.0" encoding="utf-8"?>
<ds:datastoreItem xmlns:ds="http://schemas.openxmlformats.org/officeDocument/2006/customXml" ds:itemID="{93611C7E-9770-404B-A587-D9007B3BA664}"/>
</file>

<file path=docProps/app.xml><?xml version="1.0" encoding="utf-8"?>
<Properties xmlns="http://schemas.openxmlformats.org/officeDocument/2006/extended-properties" xmlns:vt="http://schemas.openxmlformats.org/officeDocument/2006/docPropsVTypes">
  <TotalTime>3759</TotalTime>
  <Words>345</Words>
  <Application>Microsoft Office PowerPoint</Application>
  <PresentationFormat>On-screen Show (4:3)</PresentationFormat>
  <Paragraphs>111</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Anderson Barren Bath Boyle Boyd Breathitt Butler Caldwell Carlisle Clark Clay Crittenden Cumberland Edmonson Elliott Estill Fayette Floyd Franklin Gallatin Green Harrison Harlan Hart Jackson Jessamine Knott Knox LaRue Lawrence Lee Leslie Letcher Lewis Lincoln Lyon Madison Magoffin Marshall Mason McCracken Menifee Metcalfe Monroe Montgomery Morgan  Nicholas Owen Owsley Pendleton Perry Pike Powell  Robertson Rockcastle  Russell Simpson Spencer Taylor Trigg Union Washington Woodford Wolfe</vt:lpstr>
      <vt:lpstr>  </vt:lpstr>
      <vt:lpstr>Severe Storms Beginning April 2, 2015 Governor Issued State of Emergency on April 3, 2015 If your county had damages to public infrastructure, private residences, or business:  -  Declare a Local State of Emergency  -  Complete Damage Assessments for all damaged    properties  -  Photograph damage sights - BEFORE - repairs begin  -  Maintain detailed records regarding   - Volunteer Efforts   -  Deaths and Injuries   -  Sheltering/Feeding  Activities   -  Detours (length, duration, # of impacted citizens      </vt:lpstr>
      <vt:lpstr>For damages to roads, bridges, buildings, equipment, parks, utilities, etc.: - Report damages for county and all eligible applicants in county on the KYEM 501 Damage Assessment Form - Show all damage to infrastructure by:  amounts  category  location - Submit forms to KYEM Area Office     </vt:lpstr>
      <vt:lpstr>Damage Assessment Forms: Public Assistance Form 501  - Provide name for person conducting damage survey - Each site must be listed separately - Provide description of damage - Combine all damages in county on one submission  (cities, schools, hospitals, etc.) -  Make cost estimates as close as possible -  Identify all damages - don't stop when threshold is met     </vt:lpstr>
      <vt:lpstr>Slide 7</vt:lpstr>
      <vt:lpstr>FEMA will not cover damage expenditures related to debris in waterways.     </vt:lpstr>
      <vt:lpstr>If you have waterway issues which involve: - Debris or bank erosion that is causing damage or threatening to damage to improved properties such as homes, bridges, businesses   CALL NATURAL RESOURCES CONSERVATION SERVICE (NRCS)       http://www.nrcs.usda.gov/wps/portal/nrcs/main/ky/contact/ Kentucky NRCS State Office 771 Corporate Drive Suite 210 Lexington, KY 40503 Phone 859-224-7350 </vt:lpstr>
      <vt:lpstr>  </vt:lpstr>
      <vt:lpstr>  </vt:lpstr>
      <vt:lpstr>  </vt:lpstr>
      <vt:lpstr>  </vt:lpstr>
      <vt:lpstr>Damage Assessment Forms: Individual Assistance Form 551 - Provide name for person conducting damage survey - Each residence must be listed separately - Every section must be completed for each residence - Water Depth is not yes or no: list how much water was  in each level.  Indicate if your are reporting inches or feet -  If families are not there when you examine the sites, then you need to estimate income and insurance coverage     </vt:lpstr>
      <vt:lpstr>Slide 15</vt:lpstr>
      <vt:lpstr>To Date:  April Storm Joint Damage Assessments  Have Been Conducted or Scheduled for:        PA,    *: PA and IA    **: IA Only  Bath *                  Bourbon *     Carter ** Breathitt *          Bullitt               Rowan ** Elliott  *               Estill      Scott ** Franklin *            Jefferson  *         Spencer  ** Johnson               Lawrence *     Lee                        Lewis Madison  *          Magoffin Morgan                Owsley            Wolfe                       </vt:lpstr>
      <vt:lpstr>April Storm Joint Damage Assessments   The following counties have Transportation Cabinet reported amounts which are above or nearly meet the county's threshold. Need PA Damage Assessments (Form 551) for: Clark Menifee Oldham Pike Powell Rowan          </vt:lpstr>
      <vt:lpstr>Joint Damage Assessments   Be Prepared     - Identify a meeting location for the team  - Have transportation available    - Have your records ready for review  - Provide photos, maps, news articles       </vt:lpstr>
      <vt:lpstr> Be Prepared     - map all damage sites  - list all damage sites and types of damages  - timesheets, salary and benefit rates  - equipment logs  - material logs, costs  - contracts, invoices, bills  - insurance policies  - volunteer efforts   - pre-identify any environmental concerns     </vt:lpstr>
      <vt:lpstr>Have the right people on your assessment team  - Road Foreman  - Treasurer, Payroll Clerk  - Representatives from other reporting entities    such as cities, water districts, etc. Review all records and include any and all expenses  not previously reported Show FEMA everything - visit all damage sites     </vt:lpstr>
      <vt:lpstr>Slide 21</vt:lpstr>
    </vt:vector>
  </TitlesOfParts>
  <Company>United States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April  16 - Conference Call</dc:title>
  <dc:creator>AGM</dc:creator>
  <cp:lastModifiedBy>AGM</cp:lastModifiedBy>
  <cp:revision>149</cp:revision>
  <dcterms:created xsi:type="dcterms:W3CDTF">2015-03-13T13:22:47Z</dcterms:created>
  <dcterms:modified xsi:type="dcterms:W3CDTF">2015-04-17T17:18:20Z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0x0101001890D762029CE84B96C87ACFF56B9A05</vt:lpwstr>
  </property>
</Properties>
</file>